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4327" r:id="rId1"/>
  </p:sldMasterIdLst>
  <p:notesMasterIdLst>
    <p:notesMasterId r:id="rId34"/>
  </p:notesMasterIdLst>
  <p:sldIdLst>
    <p:sldId id="256" r:id="rId2"/>
    <p:sldId id="277" r:id="rId3"/>
    <p:sldId id="278" r:id="rId4"/>
    <p:sldId id="301" r:id="rId5"/>
    <p:sldId id="302" r:id="rId6"/>
    <p:sldId id="303" r:id="rId7"/>
    <p:sldId id="280" r:id="rId8"/>
    <p:sldId id="281" r:id="rId9"/>
    <p:sldId id="293" r:id="rId10"/>
    <p:sldId id="282" r:id="rId11"/>
    <p:sldId id="285" r:id="rId12"/>
    <p:sldId id="304" r:id="rId13"/>
    <p:sldId id="305" r:id="rId14"/>
    <p:sldId id="306" r:id="rId15"/>
    <p:sldId id="307" r:id="rId16"/>
    <p:sldId id="308" r:id="rId17"/>
    <p:sldId id="283" r:id="rId18"/>
    <p:sldId id="294" r:id="rId19"/>
    <p:sldId id="309" r:id="rId20"/>
    <p:sldId id="295" r:id="rId21"/>
    <p:sldId id="296" r:id="rId22"/>
    <p:sldId id="297" r:id="rId23"/>
    <p:sldId id="310" r:id="rId24"/>
    <p:sldId id="298" r:id="rId25"/>
    <p:sldId id="311" r:id="rId26"/>
    <p:sldId id="312" r:id="rId27"/>
    <p:sldId id="313" r:id="rId28"/>
    <p:sldId id="299" r:id="rId29"/>
    <p:sldId id="300" r:id="rId30"/>
    <p:sldId id="315" r:id="rId31"/>
    <p:sldId id="314" r:id="rId32"/>
    <p:sldId id="316" r:id="rId3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Wi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6EC0"/>
    <a:srgbClr val="09005B"/>
    <a:srgbClr val="000099"/>
    <a:srgbClr val="1400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D48A618-D9DC-4E4F-BD87-A6686929B172}" type="datetimeFigureOut">
              <a:rPr lang="en-US" smtClean="0"/>
              <a:t>4/28/2021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BD86BC4-0326-DB4D-8FBA-795A4DE7C37C}" type="slidenum">
              <a:rPr lang="en-US" smtClean="0"/>
              <a:t>‹#›</a:t>
            </a:fld>
            <a:endParaRPr lang="en-US" dirty="0"/>
          </a:p>
        </p:txBody>
      </p:sp>
    </p:spTree>
    <p:extLst>
      <p:ext uri="{BB962C8B-B14F-4D97-AF65-F5344CB8AC3E}">
        <p14:creationId xmlns:p14="http://schemas.microsoft.com/office/powerpoint/2010/main" val="457550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154651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87057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97084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41089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4548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89750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36582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70883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76990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100821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39694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16441336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1972929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27096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40148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14003913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7874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100913E-F1AD-0E42-9FA4-80093EBD29DF}" type="datetimeFigureOut">
              <a:rPr lang="en-US" smtClean="0"/>
              <a:t>4/28/2021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1EE09A8-A986-D646-B1F7-4BBFACCEBA45}" type="slidenum">
              <a:rPr lang="en-US" smtClean="0"/>
              <a:t>‹#›</a:t>
            </a:fld>
            <a:endParaRPr lang="en-US" dirty="0"/>
          </a:p>
        </p:txBody>
      </p:sp>
    </p:spTree>
    <p:extLst>
      <p:ext uri="{BB962C8B-B14F-4D97-AF65-F5344CB8AC3E}">
        <p14:creationId xmlns:p14="http://schemas.microsoft.com/office/powerpoint/2010/main" val="807396531"/>
      </p:ext>
    </p:extLst>
  </p:cSld>
  <p:clrMap bg1="dk1" tx1="lt1" bg2="dk2" tx2="lt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 id="2147484344"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798076" y="1350381"/>
            <a:ext cx="4258816" cy="4799634"/>
          </a:xfrm>
          <a:prstGeom prst="rect">
            <a:avLst/>
          </a:prstGeom>
        </p:spPr>
      </p:pic>
      <p:pic>
        <p:nvPicPr>
          <p:cNvPr id="9" name="Picture 8">
            <a:extLst>
              <a:ext uri="{FF2B5EF4-FFF2-40B4-BE49-F238E27FC236}">
                <a16:creationId xmlns:a16="http://schemas.microsoft.com/office/drawing/2014/main" id="{CFDB528A-687E-4A26-B15B-D9E45989EF50}"/>
              </a:ext>
            </a:extLst>
          </p:cNvPr>
          <p:cNvPicPr>
            <a:picLocks noChangeAspect="1"/>
          </p:cNvPicPr>
          <p:nvPr/>
        </p:nvPicPr>
        <p:blipFill>
          <a:blip r:embed="rId4"/>
          <a:stretch>
            <a:fillRect/>
          </a:stretch>
        </p:blipFill>
        <p:spPr>
          <a:xfrm>
            <a:off x="0" y="0"/>
            <a:ext cx="9144000" cy="4523232"/>
          </a:xfrm>
          <a:prstGeom prst="rect">
            <a:avLst/>
          </a:prstGeom>
        </p:spPr>
      </p:pic>
      <p:pic>
        <p:nvPicPr>
          <p:cNvPr id="13" name="Picture 12">
            <a:extLst>
              <a:ext uri="{FF2B5EF4-FFF2-40B4-BE49-F238E27FC236}">
                <a16:creationId xmlns:a16="http://schemas.microsoft.com/office/drawing/2014/main" id="{8C87A405-E33D-4216-824E-7BE288C8548D}"/>
              </a:ext>
            </a:extLst>
          </p:cNvPr>
          <p:cNvPicPr>
            <a:picLocks noChangeAspect="1"/>
          </p:cNvPicPr>
          <p:nvPr/>
        </p:nvPicPr>
        <p:blipFill>
          <a:blip r:embed="rId5"/>
          <a:stretch>
            <a:fillRect/>
          </a:stretch>
        </p:blipFill>
        <p:spPr>
          <a:xfrm>
            <a:off x="834828" y="4761213"/>
            <a:ext cx="7474344" cy="1835055"/>
          </a:xfrm>
          <a:prstGeom prst="rect">
            <a:avLst/>
          </a:prstGeom>
          <a:ln w="28575">
            <a:solidFill>
              <a:schemeClr val="tx1"/>
            </a:solidFill>
          </a:ln>
        </p:spPr>
      </p:pic>
    </p:spTree>
    <p:extLst>
      <p:ext uri="{BB962C8B-B14F-4D97-AF65-F5344CB8AC3E}">
        <p14:creationId xmlns:p14="http://schemas.microsoft.com/office/powerpoint/2010/main" val="144747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298961" y="1426914"/>
            <a:ext cx="6836635" cy="2308324"/>
          </a:xfrm>
          <a:prstGeom prst="rect">
            <a:avLst/>
          </a:prstGeom>
        </p:spPr>
        <p:txBody>
          <a:bodyPr wrap="square">
            <a:spAutoFit/>
          </a:bodyPr>
          <a:lstStyle/>
          <a:p>
            <a:pPr marL="0" lvl="1"/>
            <a:r>
              <a:rPr lang="en-ZA" sz="1600" dirty="0">
                <a:latin typeface="Arial"/>
                <a:ea typeface="Calibri"/>
              </a:rPr>
              <a:t>Ensure that: </a:t>
            </a:r>
          </a:p>
          <a:p>
            <a:pPr marL="285750" lvl="1" indent="-285750">
              <a:buFont typeface="Wingdings" panose="05000000000000000000" pitchFamily="2" charset="2"/>
              <a:buChar char="ü"/>
            </a:pPr>
            <a:r>
              <a:rPr lang="en-ZA" sz="1600" dirty="0">
                <a:latin typeface="Arial"/>
                <a:ea typeface="Calibri"/>
              </a:rPr>
              <a:t>Nobody is working on the belt; </a:t>
            </a:r>
          </a:p>
          <a:p>
            <a:pPr marL="285750" lvl="1" indent="-285750">
              <a:buFont typeface="Wingdings" panose="05000000000000000000" pitchFamily="2" charset="2"/>
              <a:buChar char="ü"/>
            </a:pPr>
            <a:r>
              <a:rPr lang="en-ZA" sz="1600" dirty="0">
                <a:latin typeface="Arial"/>
                <a:ea typeface="Calibri"/>
              </a:rPr>
              <a:t>Guards have been re-fitted and that all the safety interlocks are operational; </a:t>
            </a:r>
          </a:p>
          <a:p>
            <a:pPr marL="285750" lvl="1" indent="-285750">
              <a:buFont typeface="Wingdings" panose="05000000000000000000" pitchFamily="2" charset="2"/>
              <a:buChar char="ü"/>
            </a:pPr>
            <a:r>
              <a:rPr lang="en-ZA" sz="1600" dirty="0">
                <a:latin typeface="Arial"/>
                <a:ea typeface="Calibri"/>
              </a:rPr>
              <a:t>The area is clean and clear of equipment and /or debris or spillages; </a:t>
            </a:r>
          </a:p>
          <a:p>
            <a:pPr marL="285750" lvl="1" indent="-285750">
              <a:buFont typeface="Wingdings" panose="05000000000000000000" pitchFamily="2" charset="2"/>
              <a:buChar char="ü"/>
            </a:pPr>
            <a:r>
              <a:rPr lang="en-ZA" sz="1600" dirty="0">
                <a:latin typeface="Arial"/>
                <a:ea typeface="Calibri"/>
              </a:rPr>
              <a:t>All the fire fighting and fire suppression devices and equipment are in place and operational;</a:t>
            </a:r>
          </a:p>
          <a:p>
            <a:pPr marL="285750" lvl="1" indent="-285750">
              <a:buFont typeface="Wingdings" panose="05000000000000000000" pitchFamily="2" charset="2"/>
              <a:buChar char="ü"/>
            </a:pPr>
            <a:r>
              <a:rPr lang="en-ZA" sz="1600" dirty="0">
                <a:latin typeface="Arial"/>
                <a:ea typeface="Calibri"/>
              </a:rPr>
              <a:t>All clamps are removed or released; </a:t>
            </a:r>
          </a:p>
          <a:p>
            <a:pPr marL="285750" lvl="1" indent="-285750">
              <a:buFont typeface="Wingdings" panose="05000000000000000000" pitchFamily="2" charset="2"/>
              <a:buChar char="ü"/>
            </a:pPr>
            <a:r>
              <a:rPr lang="en-ZA" sz="1600" dirty="0">
                <a:latin typeface="Arial"/>
                <a:ea typeface="Calibri"/>
              </a:rPr>
              <a:t>The take-up system is operational. </a:t>
            </a:r>
          </a:p>
        </p:txBody>
      </p:sp>
      <p:sp>
        <p:nvSpPr>
          <p:cNvPr id="6" name="Title 1"/>
          <p:cNvSpPr>
            <a:spLocks noGrp="1"/>
          </p:cNvSpPr>
          <p:nvPr>
            <p:ph type="title"/>
          </p:nvPr>
        </p:nvSpPr>
        <p:spPr>
          <a:xfrm>
            <a:off x="457199" y="173040"/>
            <a:ext cx="8821711" cy="1143000"/>
          </a:xfrm>
        </p:spPr>
        <p:txBody>
          <a:bodyPr>
            <a:normAutofit/>
          </a:bodyPr>
          <a:lstStyle/>
          <a:p>
            <a:r>
              <a:rPr lang="en-ZA" sz="3600" dirty="0">
                <a:solidFill>
                  <a:schemeClr val="tx1"/>
                </a:solidFill>
              </a:rPr>
              <a:t>2.6.	Basic Check List Prior to Re-starting a 		Conveyor </a:t>
            </a:r>
          </a:p>
        </p:txBody>
      </p:sp>
    </p:spTree>
    <p:extLst>
      <p:ext uri="{BB962C8B-B14F-4D97-AF65-F5344CB8AC3E}">
        <p14:creationId xmlns:p14="http://schemas.microsoft.com/office/powerpoint/2010/main" val="11904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486734"/>
            <a:ext cx="7041734" cy="2062103"/>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The belt conveyor are provided with various devices and systems for protecting the system. These devices are used as run-permissive input commands to the general belt control system. The devices must be seen as safety-critical items and for that reason, deserve a high degree of attention and maintenance. The safety of personnel and the integrity of the conveyor system are largely dependent on the correct specification, installation and operation of these devices. (Refer: 503406-PM3604-I18-0001_03 PLC Functional Description, Item 1.2.2.3)</a:t>
            </a:r>
          </a:p>
        </p:txBody>
      </p:sp>
      <p:sp>
        <p:nvSpPr>
          <p:cNvPr id="7" name="Title 1"/>
          <p:cNvSpPr>
            <a:spLocks noGrp="1"/>
          </p:cNvSpPr>
          <p:nvPr>
            <p:ph type="title"/>
          </p:nvPr>
        </p:nvSpPr>
        <p:spPr>
          <a:xfrm>
            <a:off x="457200" y="173040"/>
            <a:ext cx="8551890" cy="1143000"/>
          </a:xfrm>
        </p:spPr>
        <p:txBody>
          <a:bodyPr>
            <a:normAutofit/>
          </a:bodyPr>
          <a:lstStyle/>
          <a:p>
            <a:r>
              <a:rPr lang="en-ZA" sz="3600" dirty="0">
                <a:solidFill>
                  <a:schemeClr val="tx1"/>
                </a:solidFill>
              </a:rPr>
              <a:t>3.	CONVEYOR SYSTEM PROTECTION 		DEVICES </a:t>
            </a:r>
          </a:p>
        </p:txBody>
      </p:sp>
    </p:spTree>
    <p:extLst>
      <p:ext uri="{BB962C8B-B14F-4D97-AF65-F5344CB8AC3E}">
        <p14:creationId xmlns:p14="http://schemas.microsoft.com/office/powerpoint/2010/main" val="149551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486734"/>
            <a:ext cx="7041734" cy="280076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Belt control normally consists of the net sum of the belt permissive, the operator start/stop stations, the start warning system, interlock sequencing of individual conveyors and other process controls. </a:t>
            </a:r>
          </a:p>
          <a:p>
            <a:pPr marL="285750" lvl="1" indent="-285750">
              <a:buFont typeface="Wingdings" panose="05000000000000000000" pitchFamily="2" charset="2"/>
              <a:buChar char="ü"/>
            </a:pPr>
            <a:r>
              <a:rPr lang="en-ZA" sz="1600" dirty="0">
                <a:latin typeface="Arial"/>
                <a:ea typeface="Calibri"/>
              </a:rPr>
              <a:t>Belt control initiates a run command to the drive controller. Sometimes the belt control issues a running reference speed to the drive controller. For stopping, the belt control simply removes the positive run signal to the drive controller or initiates a ramped stop command.</a:t>
            </a:r>
          </a:p>
          <a:p>
            <a:pPr marL="285750" lvl="1" indent="-285750">
              <a:buFont typeface="Wingdings" panose="05000000000000000000" pitchFamily="2" charset="2"/>
              <a:buChar char="ü"/>
            </a:pPr>
            <a:r>
              <a:rPr lang="en-ZA" sz="1600" dirty="0">
                <a:latin typeface="Arial"/>
                <a:ea typeface="Calibri"/>
              </a:rPr>
              <a:t>Belt control can be initiated from the SCADA or locally situated HMI’s in each transfer station.</a:t>
            </a:r>
          </a:p>
          <a:p>
            <a:pPr marL="285750" lvl="1" indent="-285750">
              <a:buFont typeface="Wingdings" panose="05000000000000000000" pitchFamily="2" charset="2"/>
              <a:buChar char="ü"/>
            </a:pPr>
            <a:r>
              <a:rPr lang="en-ZA" sz="1600" dirty="0">
                <a:latin typeface="Arial"/>
                <a:ea typeface="Calibri"/>
              </a:rPr>
              <a:t>Refer: 503406-PM3604-I18-0001_03 PLC Functional Description, Item 5.1.3. </a:t>
            </a:r>
          </a:p>
        </p:txBody>
      </p:sp>
      <p:sp>
        <p:nvSpPr>
          <p:cNvPr id="7"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3.1.		Belt Control</a:t>
            </a:r>
          </a:p>
        </p:txBody>
      </p:sp>
    </p:spTree>
    <p:extLst>
      <p:ext uri="{BB962C8B-B14F-4D97-AF65-F5344CB8AC3E}">
        <p14:creationId xmlns:p14="http://schemas.microsoft.com/office/powerpoint/2010/main" val="417749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486734"/>
            <a:ext cx="7041734" cy="3785652"/>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A belt conveyor system is provided with one or more control emergency stop stations. All conveyors are started and stopped from a central control room or locally situated HMI. A stop station is a control device and must not be considered a lock out of the conveyor power source. </a:t>
            </a:r>
          </a:p>
          <a:p>
            <a:pPr marL="285750" lvl="1" indent="-285750">
              <a:buFont typeface="Wingdings" panose="05000000000000000000" pitchFamily="2" charset="2"/>
              <a:buChar char="ü"/>
            </a:pPr>
            <a:endParaRPr lang="en-ZA" sz="1600" dirty="0">
              <a:latin typeface="Arial"/>
              <a:ea typeface="Calibri"/>
            </a:endParaRPr>
          </a:p>
          <a:p>
            <a:pPr marL="0" lvl="1"/>
            <a:endParaRPr lang="en-ZA" sz="1600" b="1" dirty="0">
              <a:latin typeface="Arial"/>
              <a:ea typeface="Calibri"/>
            </a:endParaRPr>
          </a:p>
          <a:p>
            <a:pPr marL="0" lvl="1"/>
            <a:endParaRPr lang="en-ZA" sz="1600" b="1" dirty="0">
              <a:latin typeface="Arial"/>
              <a:ea typeface="Calibri"/>
            </a:endParaRPr>
          </a:p>
          <a:p>
            <a:pPr marL="0" lvl="1"/>
            <a:endParaRPr lang="en-ZA" sz="1600" b="1" dirty="0">
              <a:latin typeface="Arial"/>
              <a:ea typeface="Calibri"/>
            </a:endParaRPr>
          </a:p>
          <a:p>
            <a:pPr marL="0" lvl="1"/>
            <a:endParaRPr lang="en-ZA" sz="1600" b="1" dirty="0">
              <a:latin typeface="Arial"/>
              <a:ea typeface="Calibri"/>
            </a:endParaRPr>
          </a:p>
          <a:p>
            <a:pPr marL="285750" lvl="1" indent="-285750">
              <a:buFont typeface="Wingdings" panose="05000000000000000000" pitchFamily="2" charset="2"/>
              <a:buChar char="ü"/>
            </a:pPr>
            <a:r>
              <a:rPr lang="en-ZA" sz="1600" dirty="0">
                <a:latin typeface="Arial"/>
                <a:ea typeface="Calibri"/>
              </a:rPr>
              <a:t>All conveyors are equipped with an audible and visual system that provides a pre-start warning along the entire length of the conveyor. These include horns, sirens, flashing lights or strobes, or a combination of two or more warning signals. The start warnings are activated for a minimum period of 10 seconds after a start is requested, but before initiating motion of the conveyor. </a:t>
            </a:r>
          </a:p>
        </p:txBody>
      </p:sp>
      <p:sp>
        <p:nvSpPr>
          <p:cNvPr id="7"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3.2.	 	Stop/Start </a:t>
            </a:r>
          </a:p>
        </p:txBody>
      </p:sp>
      <p:sp>
        <p:nvSpPr>
          <p:cNvPr id="2" name="TextBox 1">
            <a:extLst>
              <a:ext uri="{FF2B5EF4-FFF2-40B4-BE49-F238E27FC236}">
                <a16:creationId xmlns:a16="http://schemas.microsoft.com/office/drawing/2014/main" id="{85C8A543-C4C2-46F8-BD36-DECD01C7FC1E}"/>
              </a:ext>
            </a:extLst>
          </p:cNvPr>
          <p:cNvSpPr txBox="1"/>
          <p:nvPr/>
        </p:nvSpPr>
        <p:spPr>
          <a:xfrm>
            <a:off x="457200" y="2733229"/>
            <a:ext cx="5928610" cy="646331"/>
          </a:xfrm>
          <a:prstGeom prst="rect">
            <a:avLst/>
          </a:prstGeom>
          <a:noFill/>
        </p:spPr>
        <p:txBody>
          <a:bodyPr wrap="square" rtlCol="0">
            <a:spAutoFit/>
          </a:bodyPr>
          <a:lstStyle/>
          <a:p>
            <a:r>
              <a:rPr lang="en-ZA" sz="3600" dirty="0">
                <a:latin typeface="+mj-lt"/>
              </a:rPr>
              <a:t>3.3. 		Start Warning</a:t>
            </a:r>
          </a:p>
        </p:txBody>
      </p:sp>
    </p:spTree>
    <p:extLst>
      <p:ext uri="{BB962C8B-B14F-4D97-AF65-F5344CB8AC3E}">
        <p14:creationId xmlns:p14="http://schemas.microsoft.com/office/powerpoint/2010/main" val="136627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486734"/>
            <a:ext cx="7041734" cy="3785652"/>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Lock out of a belt conveyor is the physical lock out of all motive power sources to the conveyor so that people may access the conveyor equipment for service, inspection, clean up or maintenance. Lock out implies security supervision of the lock out elements and involves all sources of power including electrical, hydraulic, pneumatic and stored energy.</a:t>
            </a:r>
          </a:p>
          <a:p>
            <a:pPr marL="285750" lvl="1" indent="-285750">
              <a:buFont typeface="Wingdings" panose="05000000000000000000" pitchFamily="2" charset="2"/>
              <a:buChar char="ü"/>
            </a:pPr>
            <a:r>
              <a:rPr lang="en-ZA" sz="1600" dirty="0">
                <a:latin typeface="Arial"/>
                <a:ea typeface="Calibri"/>
              </a:rPr>
              <a:t>Each drive and conveyor system requires an assessment of lock out requirements which includes any equipment or apparatus that is compliant with owner practices and policies, manufacturer’s recommendations, and regulatory requirements. </a:t>
            </a:r>
          </a:p>
          <a:p>
            <a:pPr marL="285750" lvl="1" indent="-285750">
              <a:buFont typeface="Wingdings" panose="05000000000000000000" pitchFamily="2" charset="2"/>
              <a:buChar char="ü"/>
            </a:pPr>
            <a:r>
              <a:rPr lang="en-ZA" sz="1600" dirty="0">
                <a:latin typeface="Arial"/>
                <a:ea typeface="Calibri"/>
              </a:rPr>
              <a:t>The lock out system is interfaced with the belt control system. </a:t>
            </a:r>
          </a:p>
          <a:p>
            <a:pPr marL="285750" lvl="1" indent="-285750">
              <a:buFont typeface="Wingdings" panose="05000000000000000000" pitchFamily="2" charset="2"/>
              <a:buChar char="ü"/>
            </a:pPr>
            <a:r>
              <a:rPr lang="en-ZA" sz="1600" dirty="0">
                <a:latin typeface="Arial"/>
                <a:ea typeface="Calibri"/>
              </a:rPr>
              <a:t>A permit system is necessary to monitor the maintenance crew and record exactly what work is carried out. After the system/conveyor is locked out, the system must be tested by attempting to start it to confirm the lock out. </a:t>
            </a:r>
          </a:p>
        </p:txBody>
      </p:sp>
      <p:sp>
        <p:nvSpPr>
          <p:cNvPr id="7"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3.4.	Lock out </a:t>
            </a:r>
          </a:p>
        </p:txBody>
      </p:sp>
    </p:spTree>
    <p:extLst>
      <p:ext uri="{BB962C8B-B14F-4D97-AF65-F5344CB8AC3E}">
        <p14:creationId xmlns:p14="http://schemas.microsoft.com/office/powerpoint/2010/main" val="428410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486734"/>
            <a:ext cx="7041734" cy="3539430"/>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It is important that the belt stays aligned with the drive pulleys and the carrying and return idlers. Belt alignment sensors are typically positioned along the edges of the conveyor fabric. They are usually located at the discharge and at the loading areas of the conveyor, but can be distributed along the conveyor at intervals, depending on the conveyor route and the requirement.</a:t>
            </a:r>
          </a:p>
          <a:p>
            <a:pPr marL="285750" lvl="1" indent="-285750">
              <a:buFont typeface="Wingdings" panose="05000000000000000000" pitchFamily="2" charset="2"/>
              <a:buChar char="ü"/>
            </a:pPr>
            <a:r>
              <a:rPr lang="en-ZA" sz="1600" dirty="0">
                <a:latin typeface="Arial"/>
                <a:ea typeface="Calibri"/>
              </a:rPr>
              <a:t>Belt alignment switches are often located on the unsupported section of belting in a horizontal take-up system in order to minimise the damage that misalignment can do in this area. Switches can consist of roller switches, limit switches, proximity switches or infra-red switches.  </a:t>
            </a:r>
          </a:p>
          <a:p>
            <a:pPr marL="285750" lvl="1" indent="-285750">
              <a:buFont typeface="Wingdings" panose="05000000000000000000" pitchFamily="2" charset="2"/>
              <a:buChar char="ü"/>
            </a:pPr>
            <a:r>
              <a:rPr lang="en-ZA" sz="1600" dirty="0">
                <a:latin typeface="Arial"/>
                <a:ea typeface="Calibri"/>
              </a:rPr>
              <a:t>When the edge of the belt trips the alignment switch for a timed period, power to the conveyor is interrupted and the system halts immediately. </a:t>
            </a:r>
          </a:p>
          <a:p>
            <a:pPr marL="285750" lvl="1" indent="-285750">
              <a:buFont typeface="Wingdings" panose="05000000000000000000" pitchFamily="2" charset="2"/>
              <a:buChar char="ü"/>
            </a:pPr>
            <a:r>
              <a:rPr lang="en-ZA" sz="1600" dirty="0">
                <a:latin typeface="Arial"/>
                <a:ea typeface="Calibri"/>
              </a:rPr>
              <a:t>Refer: CT Systems  Belt Alignment - 1200 BL  ASSEMBLY VIEW or 1400 BL ASSEMBLY VIEW</a:t>
            </a:r>
          </a:p>
        </p:txBody>
      </p:sp>
      <p:sp>
        <p:nvSpPr>
          <p:cNvPr id="7"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3.5.		Belt Alignment</a:t>
            </a:r>
          </a:p>
        </p:txBody>
      </p:sp>
    </p:spTree>
    <p:extLst>
      <p:ext uri="{BB962C8B-B14F-4D97-AF65-F5344CB8AC3E}">
        <p14:creationId xmlns:p14="http://schemas.microsoft.com/office/powerpoint/2010/main" val="227548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299438"/>
            <a:ext cx="7041734" cy="280076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The belt conveyor system is electrically protected from overload via the overload of the electric drive motors.   </a:t>
            </a:r>
          </a:p>
          <a:p>
            <a:pPr marL="285750" lvl="1" indent="-285750">
              <a:buFont typeface="Wingdings" panose="05000000000000000000" pitchFamily="2" charset="2"/>
              <a:buChar char="ü"/>
            </a:pPr>
            <a:r>
              <a:rPr lang="en-ZA" sz="1600" dirty="0">
                <a:latin typeface="Arial"/>
                <a:ea typeface="Calibri"/>
              </a:rPr>
              <a:t>Of course, trained operators can bridge, for example, any control and continuous spillage occurrences, despite any other protective measures that are in place. There is often evidence of such bridging or over-riding control of controls found during routine inspections.  </a:t>
            </a:r>
          </a:p>
          <a:p>
            <a:pPr marL="285750" lvl="1" indent="-285750">
              <a:buFont typeface="Wingdings" panose="05000000000000000000" pitchFamily="2" charset="2"/>
              <a:buChar char="ü"/>
            </a:pPr>
            <a:endParaRPr lang="en-ZA" sz="1600" dirty="0">
              <a:latin typeface="Arial"/>
              <a:ea typeface="Calibri"/>
            </a:endParaRPr>
          </a:p>
          <a:p>
            <a:pPr marL="0" lvl="1"/>
            <a:endParaRPr lang="en-ZA" sz="1600" b="1" dirty="0">
              <a:latin typeface="Arial"/>
              <a:ea typeface="Calibri"/>
            </a:endParaRPr>
          </a:p>
          <a:p>
            <a:pPr marL="0" lvl="1"/>
            <a:endParaRPr lang="en-ZA" sz="1600" b="1" dirty="0">
              <a:latin typeface="Arial"/>
              <a:ea typeface="Calibri"/>
            </a:endParaRPr>
          </a:p>
          <a:p>
            <a:pPr marL="0" lvl="1"/>
            <a:r>
              <a:rPr lang="en-ZA" sz="1600" b="1" dirty="0">
                <a:latin typeface="Arial"/>
                <a:ea typeface="Calibri"/>
              </a:rPr>
              <a:t>	</a:t>
            </a:r>
          </a:p>
          <a:p>
            <a:pPr marL="0" lvl="1"/>
            <a:endParaRPr lang="en-ZA" sz="1600" b="1" dirty="0">
              <a:latin typeface="Arial"/>
              <a:ea typeface="Calibri"/>
            </a:endParaRPr>
          </a:p>
        </p:txBody>
      </p:sp>
      <p:sp>
        <p:nvSpPr>
          <p:cNvPr id="7"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3.6.	Belt Overload </a:t>
            </a:r>
          </a:p>
        </p:txBody>
      </p:sp>
    </p:spTree>
    <p:extLst>
      <p:ext uri="{BB962C8B-B14F-4D97-AF65-F5344CB8AC3E}">
        <p14:creationId xmlns:p14="http://schemas.microsoft.com/office/powerpoint/2010/main" val="337280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48800"/>
            <a:ext cx="7422794" cy="5262979"/>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Belt slip is the loss in transmission of tension from the drive pulley(s) to the belt cover and can destroy a belt or drive pulley, causing a fire hazard. With the modern high-friction ceramic lagging of drive pulleys, the lagging itself may be destroyed depending on its type, or the belt cover completely stripped in localised areas.</a:t>
            </a:r>
          </a:p>
          <a:p>
            <a:pPr marL="285750" lvl="1" indent="-285750">
              <a:buFont typeface="Wingdings" panose="05000000000000000000" pitchFamily="2" charset="2"/>
              <a:buChar char="ü"/>
            </a:pPr>
            <a:r>
              <a:rPr lang="en-ZA" sz="1600" dirty="0">
                <a:latin typeface="Arial"/>
                <a:ea typeface="Calibri"/>
              </a:rPr>
              <a:t>Belt motion detection includes a belt speed sensor that compares the measured belt speed with the belt signature or specified design speed. Large conveyors with long ramp times require comparative slip detection during ramping similar to the slip protection applied to variable speed conveyors. </a:t>
            </a:r>
          </a:p>
          <a:p>
            <a:pPr marL="285750" lvl="1" indent="-285750">
              <a:buFont typeface="Wingdings" panose="05000000000000000000" pitchFamily="2" charset="2"/>
              <a:buChar char="ü"/>
            </a:pPr>
            <a:r>
              <a:rPr lang="en-ZA" sz="1600" dirty="0">
                <a:latin typeface="Arial"/>
                <a:ea typeface="Calibri"/>
              </a:rPr>
              <a:t>For constant speed belts this normally consists of a slip switch with a set point that trips the conveyor drive when the belt speed is below 80% of full speed. In order to prevent controller confusion, the belt slip switch is bypassed during starting and stopping and this is incorporated into the Head End Control Unit (HECU) or PLC.</a:t>
            </a:r>
          </a:p>
          <a:p>
            <a:pPr marL="285750" lvl="1" indent="-285750">
              <a:buFont typeface="Wingdings" panose="05000000000000000000" pitchFamily="2" charset="2"/>
              <a:buChar char="ü"/>
            </a:pPr>
            <a:r>
              <a:rPr lang="en-ZA" sz="1600" dirty="0">
                <a:latin typeface="Arial"/>
                <a:ea typeface="Calibri"/>
              </a:rPr>
              <a:t>Belt slip in variable speed conveyors consists of a speed sensor that measures belt speed and compares it with the speed reference sent to the drive system. When the belt speed drops below 80% of the set speed, the drive is tripped. This type of belt slip is active during starting, running, and stopping.</a:t>
            </a:r>
          </a:p>
          <a:p>
            <a:pPr marL="285750" lvl="1" indent="-285750">
              <a:buFont typeface="Wingdings" panose="05000000000000000000" pitchFamily="2" charset="2"/>
              <a:buChar char="ü"/>
            </a:pPr>
            <a:r>
              <a:rPr lang="en-ZA" sz="1600" dirty="0">
                <a:latin typeface="Arial"/>
                <a:ea typeface="Calibri"/>
              </a:rPr>
              <a:t>Refer: CT Systems Manual - 8. INSTALLATION MAINTENANCE AND OPERATING MANUAL CTS DESU. </a:t>
            </a:r>
          </a:p>
        </p:txBody>
      </p:sp>
      <p:pic>
        <p:nvPicPr>
          <p:cNvPr id="2" name="Picture 1">
            <a:extLst>
              <a:ext uri="{FF2B5EF4-FFF2-40B4-BE49-F238E27FC236}">
                <a16:creationId xmlns:a16="http://schemas.microsoft.com/office/drawing/2014/main" id="{F6ADAA5C-105A-468B-BF6D-AB5ACA541301}"/>
              </a:ext>
            </a:extLst>
          </p:cNvPr>
          <p:cNvPicPr>
            <a:picLocks noChangeAspect="1"/>
          </p:cNvPicPr>
          <p:nvPr/>
        </p:nvPicPr>
        <p:blipFill>
          <a:blip r:embed="rId4"/>
          <a:stretch>
            <a:fillRect/>
          </a:stretch>
        </p:blipFill>
        <p:spPr>
          <a:xfrm>
            <a:off x="457200" y="117161"/>
            <a:ext cx="9144000" cy="1437080"/>
          </a:xfrm>
          <a:prstGeom prst="rect">
            <a:avLst/>
          </a:prstGeom>
        </p:spPr>
      </p:pic>
    </p:spTree>
    <p:extLst>
      <p:ext uri="{BB962C8B-B14F-4D97-AF65-F5344CB8AC3E}">
        <p14:creationId xmlns:p14="http://schemas.microsoft.com/office/powerpoint/2010/main" val="281368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61097"/>
            <a:ext cx="7041734" cy="2308324"/>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Over-travel proximity switches are placed at the far extremes of the counterweight or take-up device travel. </a:t>
            </a:r>
          </a:p>
          <a:p>
            <a:pPr marL="285750" lvl="1" indent="-285750">
              <a:buFont typeface="Wingdings" panose="05000000000000000000" pitchFamily="2" charset="2"/>
              <a:buChar char="ü"/>
            </a:pPr>
            <a:r>
              <a:rPr lang="en-ZA" sz="1600" dirty="0">
                <a:latin typeface="Arial"/>
                <a:ea typeface="Calibri"/>
              </a:rPr>
              <a:t>In a gravity counterweight take-up, the top-over travel switch trip may suggest a jammed conveyor fabric condition. </a:t>
            </a:r>
          </a:p>
          <a:p>
            <a:pPr marL="285750" lvl="1" indent="-285750">
              <a:buFont typeface="Wingdings" panose="05000000000000000000" pitchFamily="2" charset="2"/>
              <a:buChar char="ü"/>
            </a:pPr>
            <a:r>
              <a:rPr lang="en-ZA" sz="1600" dirty="0">
                <a:latin typeface="Arial"/>
                <a:ea typeface="Calibri"/>
              </a:rPr>
              <a:t>A bottom over-travel switch may indicate belt stretch, or a broken belt fabric flight. Excessive take-up motion during starting and stopping indicates an inadequate or malfunctioning drive control. </a:t>
            </a:r>
          </a:p>
          <a:p>
            <a:pPr marL="285750" lvl="1" indent="-285750">
              <a:buFont typeface="Wingdings" panose="05000000000000000000" pitchFamily="2" charset="2"/>
              <a:buChar char="ü"/>
            </a:pPr>
            <a:r>
              <a:rPr lang="en-ZA" sz="1600" dirty="0">
                <a:latin typeface="Arial"/>
                <a:ea typeface="Calibri"/>
              </a:rPr>
              <a:t>Alternatively, excessive travel could indicate that one or more splices are failing or have failed.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3.8.		Take-up Over-travel </a:t>
            </a:r>
          </a:p>
        </p:txBody>
      </p:sp>
    </p:spTree>
    <p:extLst>
      <p:ext uri="{BB962C8B-B14F-4D97-AF65-F5344CB8AC3E}">
        <p14:creationId xmlns:p14="http://schemas.microsoft.com/office/powerpoint/2010/main" val="88550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61097"/>
            <a:ext cx="7041734" cy="4031873"/>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A plugged chute or blocked chute device provides belt protection at the discharge end of the conveyor into a transfer chute. Blocked flow can result in damage to the moving conveyor. </a:t>
            </a:r>
          </a:p>
          <a:p>
            <a:pPr marL="285750" lvl="1" indent="-285750">
              <a:buFont typeface="Wingdings" panose="05000000000000000000" pitchFamily="2" charset="2"/>
              <a:buChar char="ü"/>
            </a:pPr>
            <a:r>
              <a:rPr lang="en-ZA" sz="1600" dirty="0">
                <a:latin typeface="Arial"/>
                <a:ea typeface="Calibri"/>
              </a:rPr>
              <a:t>A blocked chute can also cause severe damage to the belt being fed, particularly in the case of a single large lump stuck in the feeding boot and slitting the belt. </a:t>
            </a:r>
          </a:p>
          <a:p>
            <a:pPr marL="285750" lvl="1" indent="-285750">
              <a:buFont typeface="Wingdings" panose="05000000000000000000" pitchFamily="2" charset="2"/>
              <a:buChar char="ü"/>
            </a:pPr>
            <a:r>
              <a:rPr lang="en-ZA" sz="1600" dirty="0">
                <a:latin typeface="Arial"/>
                <a:ea typeface="Calibri"/>
              </a:rPr>
              <a:t>Plugged chute switches are used in many configurations depending on the application. </a:t>
            </a:r>
          </a:p>
          <a:p>
            <a:pPr marL="285750" lvl="1" indent="-285750">
              <a:buFont typeface="Wingdings" panose="05000000000000000000" pitchFamily="2" charset="2"/>
              <a:buChar char="ü"/>
            </a:pPr>
            <a:r>
              <a:rPr lang="en-ZA" sz="1600" dirty="0">
                <a:latin typeface="Arial"/>
                <a:ea typeface="Calibri"/>
              </a:rPr>
              <a:t>Actuation of the plugged chute switch with time delay normally results in the tripping of the conveyor drive.  </a:t>
            </a:r>
          </a:p>
          <a:p>
            <a:pPr marL="285750" lvl="1" indent="-285750">
              <a:buFont typeface="Wingdings" panose="05000000000000000000" pitchFamily="2" charset="2"/>
              <a:buChar char="ü"/>
            </a:pPr>
            <a:r>
              <a:rPr lang="en-ZA" sz="1600" dirty="0">
                <a:latin typeface="Arial"/>
                <a:ea typeface="Calibri"/>
              </a:rPr>
              <a:t>Blocked chute sensors require careful maintenance because they are required to operate in extremely harsh conditions, often in the flow of material and in relatively inaccessible locations.</a:t>
            </a:r>
          </a:p>
          <a:p>
            <a:pPr marL="285750" lvl="1" indent="-285750">
              <a:buFont typeface="Wingdings" panose="05000000000000000000" pitchFamily="2" charset="2"/>
              <a:buChar char="ü"/>
            </a:pPr>
            <a:r>
              <a:rPr lang="en-ZA" sz="1600" dirty="0">
                <a:latin typeface="Arial"/>
                <a:ea typeface="Calibri"/>
              </a:rPr>
              <a:t>Refer:  </a:t>
            </a:r>
            <a:r>
              <a:rPr lang="en-ZA" sz="1600" dirty="0" err="1">
                <a:latin typeface="Arial"/>
                <a:ea typeface="Calibri"/>
              </a:rPr>
              <a:t>Drexelbrook</a:t>
            </a:r>
            <a:r>
              <a:rPr lang="en-ZA" sz="1600" dirty="0">
                <a:latin typeface="Arial"/>
                <a:ea typeface="Calibri"/>
              </a:rPr>
              <a:t> Plugged Chute Operating Instructions for </a:t>
            </a:r>
            <a:r>
              <a:rPr lang="en-ZA" sz="1600" dirty="0" err="1">
                <a:latin typeface="Arial"/>
                <a:ea typeface="Calibri"/>
              </a:rPr>
              <a:t>Intellipoint</a:t>
            </a:r>
            <a:r>
              <a:rPr lang="en-ZA" sz="1600" dirty="0">
                <a:latin typeface="Arial"/>
                <a:ea typeface="Calibri"/>
              </a:rPr>
              <a:t> RF RMT Series.</a:t>
            </a:r>
          </a:p>
          <a:p>
            <a:pPr marL="285750" lvl="1" indent="-285750">
              <a:buFont typeface="Wingdings" panose="05000000000000000000" pitchFamily="2" charset="2"/>
              <a:buChar char="ü"/>
            </a:pPr>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3.9.	Transfer Chute Plug or Blocked 			Chute </a:t>
            </a:r>
          </a:p>
        </p:txBody>
      </p:sp>
    </p:spTree>
    <p:extLst>
      <p:ext uri="{BB962C8B-B14F-4D97-AF65-F5344CB8AC3E}">
        <p14:creationId xmlns:p14="http://schemas.microsoft.com/office/powerpoint/2010/main" val="152021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2" name="Title 1"/>
          <p:cNvSpPr>
            <a:spLocks noGrp="1"/>
          </p:cNvSpPr>
          <p:nvPr>
            <p:ph type="title"/>
          </p:nvPr>
        </p:nvSpPr>
        <p:spPr>
          <a:xfrm>
            <a:off x="457200" y="173040"/>
            <a:ext cx="8229600" cy="1143000"/>
          </a:xfrm>
        </p:spPr>
        <p:txBody>
          <a:bodyPr>
            <a:normAutofit/>
          </a:bodyPr>
          <a:lstStyle/>
          <a:p>
            <a:pPr algn="ctr"/>
            <a:r>
              <a:rPr lang="en-US" sz="3600" dirty="0">
                <a:solidFill>
                  <a:schemeClr val="tx1"/>
                </a:solidFill>
              </a:rPr>
              <a:t>OPERATOR TRAINING</a:t>
            </a:r>
          </a:p>
        </p:txBody>
      </p:sp>
      <p:sp>
        <p:nvSpPr>
          <p:cNvPr id="197" name="Title 1"/>
          <p:cNvSpPr txBox="1">
            <a:spLocks/>
          </p:cNvSpPr>
          <p:nvPr/>
        </p:nvSpPr>
        <p:spPr>
          <a:xfrm>
            <a:off x="457200" y="50835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Emirates </a:t>
            </a:r>
            <a:r>
              <a:rPr lang="en-US" sz="2400" dirty="0" err="1"/>
              <a:t>Aluminium</a:t>
            </a:r>
            <a:r>
              <a:rPr lang="en-US" sz="2400" dirty="0"/>
              <a:t> Smelter, </a:t>
            </a:r>
          </a:p>
          <a:p>
            <a:r>
              <a:rPr lang="en-US" sz="2400" dirty="0"/>
              <a:t>ALUMINA OFFSHORE CONVEYORS</a:t>
            </a:r>
          </a:p>
        </p:txBody>
      </p:sp>
      <p:pic>
        <p:nvPicPr>
          <p:cNvPr id="198" name="Picture 197"/>
          <p:cNvPicPr/>
          <p:nvPr/>
        </p:nvPicPr>
        <p:blipFill rotWithShape="1">
          <a:blip r:embed="rId4" cstate="print">
            <a:extLst>
              <a:ext uri="{28A0092B-C50C-407E-A947-70E740481C1C}">
                <a14:useLocalDpi xmlns:a14="http://schemas.microsoft.com/office/drawing/2010/main" val="0"/>
              </a:ext>
            </a:extLst>
          </a:blip>
          <a:srcRect l="4963" t="20651" r="5017" b="38906"/>
          <a:stretch/>
        </p:blipFill>
        <p:spPr>
          <a:xfrm>
            <a:off x="2281727" y="2230913"/>
            <a:ext cx="4614729" cy="2929548"/>
          </a:xfrm>
          <a:prstGeom prst="rect">
            <a:avLst/>
          </a:prstGeom>
        </p:spPr>
      </p:pic>
      <p:pic>
        <p:nvPicPr>
          <p:cNvPr id="3" name="Picture 2">
            <a:extLst>
              <a:ext uri="{FF2B5EF4-FFF2-40B4-BE49-F238E27FC236}">
                <a16:creationId xmlns:a16="http://schemas.microsoft.com/office/drawing/2014/main" id="{2567B01C-5EC5-4F6A-A164-2FB58AB5379B}"/>
              </a:ext>
            </a:extLst>
          </p:cNvPr>
          <p:cNvPicPr>
            <a:picLocks noChangeAspect="1"/>
          </p:cNvPicPr>
          <p:nvPr/>
        </p:nvPicPr>
        <p:blipFill>
          <a:blip r:embed="rId5"/>
          <a:stretch>
            <a:fillRect/>
          </a:stretch>
        </p:blipFill>
        <p:spPr>
          <a:xfrm>
            <a:off x="2281727" y="1457715"/>
            <a:ext cx="4651651" cy="615749"/>
          </a:xfrm>
          <a:prstGeom prst="rect">
            <a:avLst/>
          </a:prstGeom>
        </p:spPr>
      </p:pic>
    </p:spTree>
    <p:extLst>
      <p:ext uri="{BB962C8B-B14F-4D97-AF65-F5344CB8AC3E}">
        <p14:creationId xmlns:p14="http://schemas.microsoft.com/office/powerpoint/2010/main" val="253443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477053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Pull-cord stations are distributed stop switches with latching attachments. Pull-cord or pull-wire switches are installed on all conveyors. </a:t>
            </a:r>
          </a:p>
          <a:p>
            <a:pPr marL="285750" lvl="1" indent="-285750">
              <a:buFont typeface="Wingdings" panose="05000000000000000000" pitchFamily="2" charset="2"/>
              <a:buChar char="ü"/>
            </a:pPr>
            <a:r>
              <a:rPr lang="en-ZA" sz="1600" dirty="0">
                <a:latin typeface="Arial"/>
                <a:ea typeface="Calibri"/>
              </a:rPr>
              <a:t>Where conveyors are able to be accessed from both sides, the pull-switches are located on both sides of the conveyor. Crossover systems have been developed to allow the use of pull-cord switches on both sides of the conveyor while utilising only one control system.</a:t>
            </a:r>
          </a:p>
          <a:p>
            <a:pPr marL="285750" lvl="1" indent="-285750">
              <a:buFont typeface="Wingdings" panose="05000000000000000000" pitchFamily="2" charset="2"/>
              <a:buChar char="ü"/>
            </a:pPr>
            <a:r>
              <a:rPr lang="en-ZA" sz="1600" dirty="0">
                <a:latin typeface="Arial"/>
                <a:ea typeface="Calibri"/>
              </a:rPr>
              <a:t>Pull-switches are located along the conveyor at intervals not exceeding 100 metres between the individual switch units. The units are interconnected with a pull-wire. </a:t>
            </a:r>
          </a:p>
          <a:p>
            <a:pPr marL="285750" lvl="1" indent="-285750">
              <a:buFont typeface="Wingdings" panose="05000000000000000000" pitchFamily="2" charset="2"/>
              <a:buChar char="ü"/>
            </a:pPr>
            <a:r>
              <a:rPr lang="en-ZA" sz="1600" dirty="0">
                <a:latin typeface="Arial"/>
                <a:ea typeface="Calibri"/>
              </a:rPr>
              <a:t>An operator activates the switch by pulling the pull-cord until the switch trips, interrupting power to the conveyor and usually raising a visual indicator flag to the control room and on site. The switch remains tripped until reset manually at the switch location. The belt does not restart on reset of the pull-cord for safety reasons. </a:t>
            </a:r>
          </a:p>
          <a:p>
            <a:pPr marL="285750" lvl="1" indent="-285750">
              <a:buFont typeface="Wingdings" panose="05000000000000000000" pitchFamily="2" charset="2"/>
              <a:buChar char="ü"/>
            </a:pPr>
            <a:r>
              <a:rPr lang="en-ZA" sz="1600" dirty="0">
                <a:latin typeface="Arial"/>
                <a:ea typeface="Calibri"/>
              </a:rPr>
              <a:t>Tripping of the pull-cord is a controlled stop, and should not be considered a lock out of the conveyor power source, unless the units are specifically so designed. It is important to note that pull-wires are not substitutes for guards.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3.10.	  Pull-cord Stations </a:t>
            </a:r>
          </a:p>
        </p:txBody>
      </p:sp>
    </p:spTree>
    <p:extLst>
      <p:ext uri="{BB962C8B-B14F-4D97-AF65-F5344CB8AC3E}">
        <p14:creationId xmlns:p14="http://schemas.microsoft.com/office/powerpoint/2010/main" val="414764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954590"/>
            <a:ext cx="7041734" cy="5262979"/>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Pull-wires must be installed in such a way that they are clearly visible and readily accessible from all areas that provide access to the conveyor. </a:t>
            </a:r>
          </a:p>
          <a:p>
            <a:pPr marL="285750" lvl="1" indent="-285750">
              <a:buFont typeface="Wingdings" panose="05000000000000000000" pitchFamily="2" charset="2"/>
              <a:buChar char="ü"/>
            </a:pPr>
            <a:r>
              <a:rPr lang="en-ZA" sz="1600" dirty="0">
                <a:latin typeface="Arial"/>
                <a:ea typeface="Calibri"/>
              </a:rPr>
              <a:t>Refer: CT Systems Manual - 6. INSTALLATION MAINTENANCE AND OPERATING MANUAL CTS 348 PSW DC</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0" lvl="1"/>
            <a:endParaRPr lang="en-ZA" sz="1600" b="1" dirty="0">
              <a:latin typeface="Arial"/>
              <a:ea typeface="Calibri"/>
            </a:endParaRPr>
          </a:p>
          <a:p>
            <a:pPr marL="0" lvl="1"/>
            <a:endParaRPr lang="en-ZA" sz="1600" b="1" dirty="0">
              <a:latin typeface="Arial"/>
              <a:ea typeface="Calibri"/>
            </a:endParaRPr>
          </a:p>
          <a:p>
            <a:pPr marL="0" lvl="1"/>
            <a:endParaRPr lang="en-ZA" sz="1600" b="1" dirty="0">
              <a:latin typeface="Arial"/>
              <a:ea typeface="Calibri"/>
            </a:endParaRPr>
          </a:p>
          <a:p>
            <a:pPr marL="0" lvl="1"/>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	Tear detectors indicate rips or tears in the belt fabric, allowing quick action to be taken to protect the belt from further damage. </a:t>
            </a:r>
          </a:p>
          <a:p>
            <a:pPr marL="285750" lvl="1" indent="-285750">
              <a:buFont typeface="Wingdings" panose="05000000000000000000" pitchFamily="2" charset="2"/>
              <a:buChar char="ü"/>
            </a:pPr>
            <a:r>
              <a:rPr lang="en-ZA" sz="1600" dirty="0">
                <a:latin typeface="Arial"/>
                <a:ea typeface="Calibri"/>
              </a:rPr>
              <a:t>	Simple tea detectors are usually spill switches located below the centre of the belt near the point of belt loading. Note that particularly with steel cord conveyors, a central rip is often undetectable with the naked eye, due to the high closing forces of the troughed belt. For this reason, mechanical systems tend to be unreliable.</a:t>
            </a:r>
          </a:p>
          <a:p>
            <a:pPr marL="285750" lvl="1" indent="-285750">
              <a:buFont typeface="Wingdings" panose="05000000000000000000" pitchFamily="2" charset="2"/>
              <a:buChar char="ü"/>
            </a:pPr>
            <a:r>
              <a:rPr lang="en-ZA" sz="1600" dirty="0">
                <a:latin typeface="Arial"/>
                <a:ea typeface="Calibri"/>
              </a:rPr>
              <a:t>	Refer: CT Systems Manual - 7. INSTALLATION MAINTENANCE AND OPERATING MANUAL CTS 7480 CSSR </a:t>
            </a:r>
          </a:p>
          <a:p>
            <a:pPr marL="285750" lvl="1" indent="-285750">
              <a:buFont typeface="Wingdings" panose="05000000000000000000" pitchFamily="2" charset="2"/>
              <a:buChar char="ü"/>
            </a:pPr>
            <a:endParaRPr lang="en-ZA" sz="1600" dirty="0">
              <a:latin typeface="Arial"/>
              <a:ea typeface="Calibri"/>
            </a:endParaRPr>
          </a:p>
        </p:txBody>
      </p:sp>
      <p:sp>
        <p:nvSpPr>
          <p:cNvPr id="6" name="TextBox 5">
            <a:extLst>
              <a:ext uri="{FF2B5EF4-FFF2-40B4-BE49-F238E27FC236}">
                <a16:creationId xmlns:a16="http://schemas.microsoft.com/office/drawing/2014/main" id="{720B82F2-F7E0-471E-A94F-04E27514DAEB}"/>
              </a:ext>
            </a:extLst>
          </p:cNvPr>
          <p:cNvSpPr txBox="1"/>
          <p:nvPr/>
        </p:nvSpPr>
        <p:spPr>
          <a:xfrm>
            <a:off x="574759" y="2646640"/>
            <a:ext cx="6093502" cy="646331"/>
          </a:xfrm>
          <a:prstGeom prst="rect">
            <a:avLst/>
          </a:prstGeom>
          <a:noFill/>
        </p:spPr>
        <p:txBody>
          <a:bodyPr wrap="square" rtlCol="0">
            <a:spAutoFit/>
          </a:bodyPr>
          <a:lstStyle/>
          <a:p>
            <a:r>
              <a:rPr lang="en-ZA" sz="3600" dirty="0">
                <a:latin typeface="+mj-lt"/>
              </a:rPr>
              <a:t>3.11.</a:t>
            </a:r>
            <a:r>
              <a:rPr lang="en-ZA" sz="3600" dirty="0">
                <a:latin typeface="+mj-lt"/>
                <a:ea typeface="Calibri"/>
              </a:rPr>
              <a:t> 	Belt Tear Detectors </a:t>
            </a:r>
            <a:endParaRPr lang="en-ZA" sz="3600" dirty="0">
              <a:latin typeface="+mj-lt"/>
            </a:endParaRPr>
          </a:p>
        </p:txBody>
      </p:sp>
    </p:spTree>
    <p:extLst>
      <p:ext uri="{BB962C8B-B14F-4D97-AF65-F5344CB8AC3E}">
        <p14:creationId xmlns:p14="http://schemas.microsoft.com/office/powerpoint/2010/main" val="256771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5016758"/>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Belt Weigher determines the mass-flow rate of bulk material being transported on a belt. It involves the determination of the weight of material on the belt and the linear speed of the belt. These two variables are determined separately and brought together electronically to produce flow rate or total weight.</a:t>
            </a:r>
          </a:p>
          <a:p>
            <a:pPr marL="285750" lvl="1" indent="-285750">
              <a:buFont typeface="Wingdings" panose="05000000000000000000" pitchFamily="2" charset="2"/>
              <a:buChar char="ü"/>
            </a:pPr>
            <a:r>
              <a:rPr lang="en-ZA" sz="1600" dirty="0">
                <a:latin typeface="Arial"/>
                <a:ea typeface="Calibri"/>
              </a:rPr>
              <a:t>Information from the Belt Weigher totalizer can be monitored in the control room SCADA. </a:t>
            </a:r>
          </a:p>
          <a:p>
            <a:pPr marL="285750" lvl="1" indent="-285750">
              <a:buFont typeface="Wingdings" panose="05000000000000000000" pitchFamily="2" charset="2"/>
              <a:buChar char="ü"/>
            </a:pPr>
            <a:endParaRPr lang="en-ZA" sz="1600" dirty="0">
              <a:latin typeface="Arial"/>
              <a:ea typeface="Calibri"/>
            </a:endParaRPr>
          </a:p>
          <a:p>
            <a:pPr marL="0" lvl="1"/>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0" lvl="1"/>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The belt sampler is used to sample material from a moving conveyor for laboratory testing. </a:t>
            </a:r>
          </a:p>
          <a:p>
            <a:pPr marL="285750" lvl="1" indent="-285750">
              <a:buFont typeface="Wingdings" panose="05000000000000000000" pitchFamily="2" charset="2"/>
              <a:buChar char="ü"/>
            </a:pPr>
            <a:r>
              <a:rPr lang="en-ZA" sz="1600" dirty="0">
                <a:latin typeface="Arial"/>
                <a:ea typeface="Calibri"/>
              </a:rPr>
              <a:t>It is important to follow the correct standard operating procedure for the Belt End Sampler. By following all the instructions carefully, the sampler will experience little or no downtime and ultimately require less maintenance.</a:t>
            </a:r>
          </a:p>
          <a:p>
            <a:pPr marL="285750" lvl="1" indent="-285750">
              <a:buFont typeface="Wingdings" panose="05000000000000000000" pitchFamily="2" charset="2"/>
              <a:buChar char="ü"/>
            </a:pPr>
            <a:r>
              <a:rPr lang="en-ZA" sz="1600" dirty="0"/>
              <a:t>Sampling cuts must occur at the correct interval for the sample to be representative and manageable.</a:t>
            </a:r>
          </a:p>
          <a:p>
            <a:pPr marL="0" lvl="1"/>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3.12. 	Belt Weighers </a:t>
            </a:r>
          </a:p>
        </p:txBody>
      </p:sp>
      <p:sp>
        <p:nvSpPr>
          <p:cNvPr id="2" name="TextBox 1">
            <a:extLst>
              <a:ext uri="{FF2B5EF4-FFF2-40B4-BE49-F238E27FC236}">
                <a16:creationId xmlns:a16="http://schemas.microsoft.com/office/drawing/2014/main" id="{DDAC85D2-2C45-4702-AAAB-C4216FE24266}"/>
              </a:ext>
            </a:extLst>
          </p:cNvPr>
          <p:cNvSpPr txBox="1"/>
          <p:nvPr/>
        </p:nvSpPr>
        <p:spPr>
          <a:xfrm>
            <a:off x="457200" y="3258238"/>
            <a:ext cx="4047345" cy="646331"/>
          </a:xfrm>
          <a:prstGeom prst="rect">
            <a:avLst/>
          </a:prstGeom>
          <a:noFill/>
        </p:spPr>
        <p:txBody>
          <a:bodyPr wrap="square" rtlCol="0">
            <a:spAutoFit/>
          </a:bodyPr>
          <a:lstStyle/>
          <a:p>
            <a:r>
              <a:rPr lang="en-ZA" sz="3600" dirty="0">
                <a:latin typeface="+mj-lt"/>
              </a:rPr>
              <a:t>3.13. 	Belt Sampler</a:t>
            </a:r>
          </a:p>
        </p:txBody>
      </p:sp>
    </p:spTree>
    <p:extLst>
      <p:ext uri="{BB962C8B-B14F-4D97-AF65-F5344CB8AC3E}">
        <p14:creationId xmlns:p14="http://schemas.microsoft.com/office/powerpoint/2010/main" val="281103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4031873"/>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Sampling is initiated via operator control and is not automatic.</a:t>
            </a:r>
          </a:p>
          <a:p>
            <a:pPr marL="285750" lvl="1" indent="-285750">
              <a:buFont typeface="Wingdings" panose="05000000000000000000" pitchFamily="2" charset="2"/>
              <a:buChar char="ü"/>
            </a:pPr>
            <a:r>
              <a:rPr lang="en-ZA" sz="1600" dirty="0">
                <a:latin typeface="Arial"/>
                <a:ea typeface="Calibri"/>
              </a:rPr>
              <a:t>Sampling cuts are initiated from the SCADA or locally at the Sampler Station.</a:t>
            </a:r>
          </a:p>
          <a:p>
            <a:pPr marL="285750" lvl="1" indent="-285750">
              <a:buFont typeface="Wingdings" panose="05000000000000000000" pitchFamily="2" charset="2"/>
              <a:buChar char="ü"/>
            </a:pPr>
            <a:r>
              <a:rPr lang="en-ZA" sz="1600" dirty="0">
                <a:latin typeface="Arial"/>
                <a:ea typeface="Calibri"/>
              </a:rPr>
              <a:t>Monitoring of the Sampler Operation can be via SCADA in the control room or via an HMI situated locally at the Sampler Station.</a:t>
            </a:r>
          </a:p>
          <a:p>
            <a:pPr marL="285750" lvl="1" indent="-285750">
              <a:buFont typeface="Wingdings" panose="05000000000000000000" pitchFamily="2" charset="2"/>
              <a:buChar char="ü"/>
            </a:pPr>
            <a:r>
              <a:rPr lang="en-ZA" sz="1600" dirty="0">
                <a:latin typeface="Arial"/>
                <a:ea typeface="Calibri"/>
              </a:rPr>
              <a:t>Refer:  503406-PM3604-I18-0002_SUB03 Sampler Station Functional Specification</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0" lvl="1"/>
            <a:endParaRPr lang="en-ZA" sz="1600" dirty="0">
              <a:latin typeface="Arial"/>
              <a:ea typeface="Calibri"/>
            </a:endParaRPr>
          </a:p>
          <a:p>
            <a:pPr marL="0" lvl="1"/>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Conveyors CV-02 are fitted with winch operated horizontal take-up systems. For these conveyors to operate, the winch must induce tension into the conveyor belt which prevents the drives from slipping during starting, stopping and normal running. </a:t>
            </a:r>
          </a:p>
          <a:p>
            <a:pPr marL="285750" lvl="1" indent="-285750">
              <a:buFont typeface="Wingdings" panose="05000000000000000000" pitchFamily="2" charset="2"/>
              <a:buChar char="ü"/>
            </a:pPr>
            <a:endParaRPr lang="en-ZA" sz="1600" dirty="0">
              <a:latin typeface="Arial"/>
              <a:ea typeface="Calibri"/>
            </a:endParaRPr>
          </a:p>
        </p:txBody>
      </p:sp>
      <p:sp>
        <p:nvSpPr>
          <p:cNvPr id="2" name="TextBox 1">
            <a:extLst>
              <a:ext uri="{FF2B5EF4-FFF2-40B4-BE49-F238E27FC236}">
                <a16:creationId xmlns:a16="http://schemas.microsoft.com/office/drawing/2014/main" id="{D6B53F45-5087-4190-AD35-176255F1CE34}"/>
              </a:ext>
            </a:extLst>
          </p:cNvPr>
          <p:cNvSpPr txBox="1"/>
          <p:nvPr/>
        </p:nvSpPr>
        <p:spPr>
          <a:xfrm>
            <a:off x="404734" y="3282846"/>
            <a:ext cx="3327817" cy="646331"/>
          </a:xfrm>
          <a:prstGeom prst="rect">
            <a:avLst/>
          </a:prstGeom>
          <a:noFill/>
        </p:spPr>
        <p:txBody>
          <a:bodyPr wrap="square" rtlCol="0">
            <a:spAutoFit/>
          </a:bodyPr>
          <a:lstStyle/>
          <a:p>
            <a:r>
              <a:rPr lang="en-ZA" sz="3600" dirty="0">
                <a:latin typeface="+mj-lt"/>
              </a:rPr>
              <a:t>3.14. Winches</a:t>
            </a:r>
          </a:p>
        </p:txBody>
      </p:sp>
    </p:spTree>
    <p:extLst>
      <p:ext uri="{BB962C8B-B14F-4D97-AF65-F5344CB8AC3E}">
        <p14:creationId xmlns:p14="http://schemas.microsoft.com/office/powerpoint/2010/main" val="3847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5324535"/>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Dust from transferring alumina from each conveyor is collected by a Dust Collector situated at each Transfer Station. </a:t>
            </a:r>
          </a:p>
          <a:p>
            <a:pPr marL="285750" lvl="1" indent="-285750">
              <a:buFont typeface="Wingdings" panose="05000000000000000000" pitchFamily="2" charset="2"/>
              <a:buChar char="ü"/>
            </a:pPr>
            <a:r>
              <a:rPr lang="en-ZA" sz="1600" dirty="0">
                <a:latin typeface="Arial"/>
                <a:ea typeface="Calibri"/>
              </a:rPr>
              <a:t>Compressed air for the operation of each Dust Collector is supplied by Plant Air Compressor System. (compressor or main plant reticulation).</a:t>
            </a:r>
          </a:p>
          <a:p>
            <a:pPr marL="285750" lvl="1" indent="-285750">
              <a:buFont typeface="Wingdings" panose="05000000000000000000" pitchFamily="2" charset="2"/>
              <a:buChar char="ü"/>
            </a:pPr>
            <a:r>
              <a:rPr lang="en-ZA" sz="1600" dirty="0">
                <a:latin typeface="Arial"/>
                <a:ea typeface="Calibri"/>
              </a:rPr>
              <a:t>Each dust collector operates on a cycle and regular maintenance is required to check the dust collection bags on each unit.</a:t>
            </a:r>
          </a:p>
          <a:p>
            <a:pPr marL="285750" lvl="1" indent="-285750">
              <a:buFont typeface="Wingdings" panose="05000000000000000000" pitchFamily="2" charset="2"/>
              <a:buChar char="ü"/>
            </a:pPr>
            <a:r>
              <a:rPr lang="en-ZA" sz="1600" dirty="0">
                <a:latin typeface="Arial"/>
                <a:ea typeface="Calibri"/>
              </a:rPr>
              <a:t>The dust collectors are started automatically on operation of each conveyor.</a:t>
            </a:r>
          </a:p>
          <a:p>
            <a:pPr marL="285750" lvl="1" indent="-285750">
              <a:buFont typeface="Wingdings" panose="05000000000000000000" pitchFamily="2" charset="2"/>
              <a:buChar char="ü"/>
            </a:pPr>
            <a:r>
              <a:rPr lang="en-ZA" sz="1600" dirty="0">
                <a:latin typeface="Arial"/>
                <a:ea typeface="Calibri"/>
              </a:rPr>
              <a:t>Refer: 503406-PM3604-I18-0003_03 Dust Extraction Control Philosophy</a:t>
            </a:r>
          </a:p>
          <a:p>
            <a:pPr marL="285750" lvl="1" indent="-285750">
              <a:buFont typeface="Wingdings" panose="05000000000000000000" pitchFamily="2" charset="2"/>
              <a:buChar char="ü"/>
            </a:pPr>
            <a:endParaRPr lang="en-ZA" sz="1600" dirty="0">
              <a:latin typeface="Arial"/>
              <a:ea typeface="Calibri"/>
            </a:endParaRPr>
          </a:p>
          <a:p>
            <a:pPr marL="0" lvl="1"/>
            <a:endParaRPr lang="en-ZA" sz="3600" dirty="0">
              <a:latin typeface="+mj-lt"/>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A belt magnet has been installed to remove any metallic objects that may be present on the belt. </a:t>
            </a:r>
          </a:p>
          <a:p>
            <a:pPr marL="285750" lvl="1" indent="-285750">
              <a:buFont typeface="Wingdings" panose="05000000000000000000" pitchFamily="2" charset="2"/>
              <a:buChar char="ü"/>
            </a:pPr>
            <a:r>
              <a:rPr lang="en-ZA" sz="1600" dirty="0">
                <a:latin typeface="Arial"/>
                <a:ea typeface="Calibri"/>
              </a:rPr>
              <a:t>The magnet is energized once the conveyor starts. Any objects so captured are rejected into the capture area via an internal belt which operates throughout the conveyor operation.</a:t>
            </a:r>
          </a:p>
          <a:p>
            <a:pPr marL="285750" lvl="1" indent="-285750">
              <a:buFont typeface="Wingdings" panose="05000000000000000000" pitchFamily="2" charset="2"/>
              <a:buChar char="ü"/>
            </a:pPr>
            <a:r>
              <a:rPr lang="en-ZA" sz="1600" dirty="0">
                <a:latin typeface="Arial"/>
                <a:ea typeface="Calibri"/>
              </a:rPr>
              <a:t>Refer: 503406-PM3604-I18-0001_03 PLC Functional Description, Item 1.2.1</a:t>
            </a:r>
          </a:p>
          <a:p>
            <a:pPr marL="285750" lvl="1" indent="-285750">
              <a:buFont typeface="Wingdings" panose="05000000000000000000" pitchFamily="2" charset="2"/>
              <a:buChar char="ü"/>
            </a:pPr>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3.15. 	Dust Collectors</a:t>
            </a:r>
          </a:p>
        </p:txBody>
      </p:sp>
      <p:sp>
        <p:nvSpPr>
          <p:cNvPr id="6" name="TextBox 5">
            <a:extLst>
              <a:ext uri="{FF2B5EF4-FFF2-40B4-BE49-F238E27FC236}">
                <a16:creationId xmlns:a16="http://schemas.microsoft.com/office/drawing/2014/main" id="{ED2AA7B2-233C-4B3F-8D28-BFCC28D55D74}"/>
              </a:ext>
            </a:extLst>
          </p:cNvPr>
          <p:cNvSpPr txBox="1"/>
          <p:nvPr/>
        </p:nvSpPr>
        <p:spPr>
          <a:xfrm>
            <a:off x="457199" y="3769274"/>
            <a:ext cx="4938207" cy="646331"/>
          </a:xfrm>
          <a:prstGeom prst="rect">
            <a:avLst/>
          </a:prstGeom>
          <a:noFill/>
        </p:spPr>
        <p:txBody>
          <a:bodyPr wrap="square" rtlCol="0">
            <a:spAutoFit/>
          </a:bodyPr>
          <a:lstStyle/>
          <a:p>
            <a:r>
              <a:rPr lang="en-ZA" sz="3600" dirty="0">
                <a:latin typeface="+mj-lt"/>
              </a:rPr>
              <a:t>3.16. 	Belt Magnet</a:t>
            </a:r>
          </a:p>
        </p:txBody>
      </p:sp>
    </p:spTree>
    <p:extLst>
      <p:ext uri="{BB962C8B-B14F-4D97-AF65-F5344CB8AC3E}">
        <p14:creationId xmlns:p14="http://schemas.microsoft.com/office/powerpoint/2010/main" val="334527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3785652"/>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Air compressors are used to supply air for the operation of the air knives and Dust Collector operations</a:t>
            </a:r>
          </a:p>
          <a:p>
            <a:pPr marL="285750" lvl="1" indent="-285750">
              <a:buFont typeface="Wingdings" panose="05000000000000000000" pitchFamily="2" charset="2"/>
              <a:buChar char="ü"/>
            </a:pPr>
            <a:r>
              <a:rPr lang="en-ZA" sz="1600" dirty="0">
                <a:latin typeface="Arial"/>
                <a:ea typeface="Calibri"/>
              </a:rPr>
              <a:t>These compressors are connected via a SmartAir Master unit situated next to the compressor.</a:t>
            </a:r>
          </a:p>
          <a:p>
            <a:pPr marL="285750" lvl="1" indent="-285750">
              <a:buFont typeface="Wingdings" panose="05000000000000000000" pitchFamily="2" charset="2"/>
              <a:buChar char="ü"/>
            </a:pPr>
            <a:r>
              <a:rPr lang="en-ZA" sz="1600" dirty="0">
                <a:latin typeface="Arial"/>
                <a:ea typeface="Calibri"/>
              </a:rPr>
              <a:t>Monitored information is fed directly from the compressor to the SmartAir Master unit, which is in turn directed to the SCADA for information display and remote operation.</a:t>
            </a:r>
          </a:p>
          <a:p>
            <a:pPr marL="285750" lvl="1" indent="-285750">
              <a:buFont typeface="Wingdings" panose="05000000000000000000" pitchFamily="2" charset="2"/>
              <a:buChar char="ü"/>
            </a:pPr>
            <a:r>
              <a:rPr lang="en-ZA" sz="1600" dirty="0">
                <a:latin typeface="Arial"/>
                <a:ea typeface="Calibri"/>
              </a:rPr>
              <a:t>Operational data for the integral operation of the compressor is programmed into the SmartAir Master, or via the local control panel on the compressor, and is not available for manipulation via the SCADA.</a:t>
            </a:r>
          </a:p>
          <a:p>
            <a:pPr marL="285750" lvl="1" indent="-285750">
              <a:buFont typeface="Wingdings" panose="05000000000000000000" pitchFamily="2" charset="2"/>
              <a:buChar char="ü"/>
            </a:pPr>
            <a:r>
              <a:rPr lang="en-ZA" sz="1600" dirty="0">
                <a:latin typeface="Arial"/>
                <a:ea typeface="Calibri"/>
              </a:rPr>
              <a:t>The compressor will have 4 modes of operation viz. Automatic Mode, Remote Mode, Local Mode &amp; Failure Mode.</a:t>
            </a:r>
          </a:p>
          <a:p>
            <a:pPr marL="285750" lvl="1" indent="-285750">
              <a:buFont typeface="Wingdings" panose="05000000000000000000" pitchFamily="2" charset="2"/>
              <a:buChar char="ü"/>
            </a:pPr>
            <a:r>
              <a:rPr lang="en-ZA" sz="1600" dirty="0">
                <a:latin typeface="Arial"/>
                <a:ea typeface="Calibri"/>
              </a:rPr>
              <a:t>Modes of operation are selectable via the SCADA in the control room.</a:t>
            </a:r>
          </a:p>
          <a:p>
            <a:pPr marL="285750" lvl="1" indent="-285750">
              <a:buFont typeface="Wingdings" panose="05000000000000000000" pitchFamily="2" charset="2"/>
              <a:buChar char="ü"/>
            </a:pPr>
            <a:r>
              <a:rPr lang="en-ZA" sz="1600" dirty="0">
                <a:latin typeface="Arial"/>
                <a:ea typeface="Calibri"/>
              </a:rPr>
              <a:t>Refer: 503406-PM3604-I18-0004_03 Air Compressors Control Narrative 08 11 2012</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3.17. 	Air Compressors</a:t>
            </a:r>
          </a:p>
        </p:txBody>
      </p:sp>
    </p:spTree>
    <p:extLst>
      <p:ext uri="{BB962C8B-B14F-4D97-AF65-F5344CB8AC3E}">
        <p14:creationId xmlns:p14="http://schemas.microsoft.com/office/powerpoint/2010/main" val="20348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2554545"/>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The Alumina Offshore Conveyors have an astronomical timer programmed for the conveyor lighting, of which digital outputs will switch the conveyor lighting via relays in the Main Electrical lighting DB boards.</a:t>
            </a:r>
          </a:p>
          <a:p>
            <a:pPr marL="285750" lvl="1" indent="-285750">
              <a:buFont typeface="Wingdings" panose="05000000000000000000" pitchFamily="2" charset="2"/>
              <a:buChar char="ü"/>
            </a:pPr>
            <a:r>
              <a:rPr lang="en-ZA" sz="1600" dirty="0">
                <a:latin typeface="Arial"/>
                <a:ea typeface="Calibri"/>
              </a:rPr>
              <a:t>PLC outputs will switch ON/OFF the emergency and normal conveyor lighting according to the time settings which can be set via data entry points on the SCADA.</a:t>
            </a:r>
          </a:p>
          <a:p>
            <a:pPr marL="285750" lvl="1" indent="-285750">
              <a:buFont typeface="Wingdings" panose="05000000000000000000" pitchFamily="2" charset="2"/>
              <a:buChar char="ü"/>
            </a:pPr>
            <a:r>
              <a:rPr lang="en-ZA" sz="1600" dirty="0">
                <a:latin typeface="Arial"/>
                <a:ea typeface="Calibri"/>
              </a:rPr>
              <a:t>The day/night timer operates automatically once set but can be selectable from the SCADA.</a:t>
            </a:r>
          </a:p>
          <a:p>
            <a:pPr marL="285750" lvl="1" indent="-285750">
              <a:buFont typeface="Wingdings" panose="05000000000000000000" pitchFamily="2" charset="2"/>
              <a:buChar char="ü"/>
            </a:pPr>
            <a:r>
              <a:rPr lang="en-ZA" sz="1600" dirty="0">
                <a:latin typeface="Arial"/>
                <a:ea typeface="Calibri"/>
              </a:rPr>
              <a:t>Refer: 503406-PM3604-I18-0001_03 PLC Functional Description, Item 5.1.10</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3.18.	    Astronomical Timer</a:t>
            </a:r>
          </a:p>
        </p:txBody>
      </p:sp>
    </p:spTree>
    <p:extLst>
      <p:ext uri="{BB962C8B-B14F-4D97-AF65-F5344CB8AC3E}">
        <p14:creationId xmlns:p14="http://schemas.microsoft.com/office/powerpoint/2010/main" val="389515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008405" y="1396190"/>
            <a:ext cx="7212649" cy="477053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High transient stresses during starting and stopping a conveyor can cause tremendous harm to a conveyor system, resulting in belt and structure damage and belt splice and pulley failures.</a:t>
            </a:r>
          </a:p>
          <a:p>
            <a:pPr marL="285750" lvl="1" indent="-285750">
              <a:buFont typeface="Wingdings" panose="05000000000000000000" pitchFamily="2" charset="2"/>
              <a:buChar char="ü"/>
            </a:pPr>
            <a:r>
              <a:rPr lang="en-ZA" sz="1600" dirty="0">
                <a:latin typeface="Arial"/>
                <a:ea typeface="Calibri"/>
              </a:rPr>
              <a:t>Belt selections are normally based on the product of some factor of safety and the calculated effective tension under fully loaded continuous running conditions. </a:t>
            </a:r>
          </a:p>
          <a:p>
            <a:pPr marL="285750" lvl="1" indent="-285750">
              <a:buFont typeface="Wingdings" panose="05000000000000000000" pitchFamily="2" charset="2"/>
              <a:buChar char="ü"/>
            </a:pPr>
            <a:r>
              <a:rPr lang="en-ZA" sz="1600" dirty="0">
                <a:latin typeface="Arial"/>
                <a:ea typeface="Calibri"/>
              </a:rPr>
              <a:t>The factor of safety is sized to ensure successful operation of the conveyor system under normal running stresses and during periods of higher belt stresses occurring during starting of the conveyor, when a force larger than the effective tension must be applied to accelerate the inertia system to full speed. This force is applied by the starting torque on the drive pulley/s. </a:t>
            </a:r>
          </a:p>
          <a:p>
            <a:pPr marL="285750" lvl="1" indent="-285750">
              <a:buFont typeface="Wingdings" panose="05000000000000000000" pitchFamily="2" charset="2"/>
              <a:buChar char="ü"/>
            </a:pPr>
            <a:r>
              <a:rPr lang="en-ZA" sz="1600" dirty="0">
                <a:latin typeface="Arial"/>
                <a:ea typeface="Calibri"/>
              </a:rPr>
              <a:t>The magnitude of the starting torque is normally restricted to some percentage of the full load torque to limit the belt stresses. </a:t>
            </a:r>
          </a:p>
          <a:p>
            <a:pPr marL="285750" lvl="1" indent="-285750">
              <a:buFont typeface="Wingdings" panose="05000000000000000000" pitchFamily="2" charset="2"/>
              <a:buChar char="ü"/>
            </a:pPr>
            <a:r>
              <a:rPr lang="en-ZA" sz="1600" dirty="0">
                <a:latin typeface="Arial"/>
                <a:ea typeface="Calibri"/>
              </a:rPr>
              <a:t>The rate at which the torque is applied (on a time scale) is also important as shockwaves can be excited in the belt which induce extremely high belt stresses.  </a:t>
            </a:r>
          </a:p>
          <a:p>
            <a:pPr marL="285750" lvl="1" indent="-285750">
              <a:buFont typeface="Wingdings" panose="05000000000000000000" pitchFamily="2" charset="2"/>
              <a:buChar char="ü"/>
            </a:pPr>
            <a:r>
              <a:rPr lang="en-ZA" sz="1600" dirty="0">
                <a:latin typeface="Arial"/>
                <a:ea typeface="Calibri"/>
              </a:rPr>
              <a:t>Refer to the table below for conveyor  minimum starting times. Failure to adhere to these starting times will results in belt and structure damage and belt splice and pulley failures. </a:t>
            </a:r>
          </a:p>
        </p:txBody>
      </p:sp>
      <p:sp>
        <p:nvSpPr>
          <p:cNvPr id="5" name="Title 1"/>
          <p:cNvSpPr>
            <a:spLocks noGrp="1"/>
          </p:cNvSpPr>
          <p:nvPr>
            <p:ph type="title"/>
          </p:nvPr>
        </p:nvSpPr>
        <p:spPr>
          <a:xfrm>
            <a:off x="457199" y="173040"/>
            <a:ext cx="8581869" cy="1143000"/>
          </a:xfrm>
        </p:spPr>
        <p:txBody>
          <a:bodyPr>
            <a:normAutofit/>
          </a:bodyPr>
          <a:lstStyle/>
          <a:p>
            <a:r>
              <a:rPr lang="en-ZA" sz="3600" dirty="0">
                <a:solidFill>
                  <a:schemeClr val="tx1"/>
                </a:solidFill>
              </a:rPr>
              <a:t>4.	CONVEYOR STARTING AND STOPPING  </a:t>
            </a:r>
          </a:p>
        </p:txBody>
      </p:sp>
    </p:spTree>
    <p:extLst>
      <p:ext uri="{BB962C8B-B14F-4D97-AF65-F5344CB8AC3E}">
        <p14:creationId xmlns:p14="http://schemas.microsoft.com/office/powerpoint/2010/main" val="707785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3042068"/>
            <a:ext cx="7041734" cy="1323439"/>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The starting times for each conveyor is determined by the variable speed drive electronic software.</a:t>
            </a:r>
          </a:p>
          <a:p>
            <a:pPr marL="285750" lvl="1" indent="-285750">
              <a:buFont typeface="Wingdings" panose="05000000000000000000" pitchFamily="2" charset="2"/>
              <a:buChar char="ü"/>
            </a:pPr>
            <a:r>
              <a:rPr lang="en-ZA" sz="1600" dirty="0">
                <a:latin typeface="Arial"/>
                <a:ea typeface="Calibri"/>
              </a:rPr>
              <a:t>Conveyors are designed to convey a specific load. Overloading the conveyor may result in spillage, wear, tear, motor burnout, structure damage, pulley and idler failures. </a:t>
            </a:r>
          </a:p>
        </p:txBody>
      </p:sp>
      <p:pic>
        <p:nvPicPr>
          <p:cNvPr id="1025" name="Picture 1"/>
          <p:cNvPicPr>
            <a:picLocks noChangeAspect="1" noChangeArrowheads="1"/>
          </p:cNvPicPr>
          <p:nvPr/>
        </p:nvPicPr>
        <p:blipFill>
          <a:blip r:embed="rId4">
            <a:alphaModFix/>
            <a:lum bright="100000"/>
            <a:extLst>
              <a:ext uri="{28A0092B-C50C-407E-A947-70E740481C1C}">
                <a14:useLocalDpi xmlns:a14="http://schemas.microsoft.com/office/drawing/2010/main" val="0"/>
              </a:ext>
            </a:extLst>
          </a:blip>
          <a:srcRect/>
          <a:stretch>
            <a:fillRect/>
          </a:stretch>
        </p:blipFill>
        <p:spPr bwMode="auto">
          <a:xfrm>
            <a:off x="944526" y="1138511"/>
            <a:ext cx="7254947"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22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16040"/>
            <a:ext cx="7041734" cy="477053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All the power used along the off-shore conveyors is supplied from mini substations and switch rooms which are located in close proximity to the conveyor transfer towers. For safety reasons, access to these switch-rooms is restricted, to suitably qualified electrical personal.</a:t>
            </a:r>
          </a:p>
          <a:p>
            <a:pPr marL="285750" lvl="1" indent="-285750">
              <a:buFont typeface="Wingdings" panose="05000000000000000000" pitchFamily="2" charset="2"/>
              <a:buChar char="ü"/>
            </a:pPr>
            <a:r>
              <a:rPr lang="en-ZA" sz="1600" dirty="0">
                <a:latin typeface="Arial"/>
                <a:ea typeface="Calibri"/>
              </a:rPr>
              <a:t>Operating staff must only enter these switch rooms, when under the direct supervision of  the authorized electrical staff as appointed by EMAL’s Engineering Manager.</a:t>
            </a:r>
          </a:p>
          <a:p>
            <a:pPr marL="285750" lvl="1" indent="-285750">
              <a:buFont typeface="Wingdings" panose="05000000000000000000" pitchFamily="2" charset="2"/>
              <a:buChar char="ü"/>
            </a:pPr>
            <a:r>
              <a:rPr lang="en-ZA" sz="1600" dirty="0">
                <a:latin typeface="Arial"/>
                <a:ea typeface="Calibri"/>
              </a:rPr>
              <a:t>Switching of  electrical gear from the  switch rooms should only be accomplished by qualified electrical personal, or under the direct supervision of suitably qualified and officially appointed electrical personal, to accomplish these activities.</a:t>
            </a:r>
          </a:p>
          <a:p>
            <a:pPr marL="285750" lvl="1" indent="-285750">
              <a:buFont typeface="Wingdings" panose="05000000000000000000" pitchFamily="2" charset="2"/>
              <a:buChar char="ü"/>
            </a:pPr>
            <a:r>
              <a:rPr lang="en-ZA" sz="1600" dirty="0">
                <a:latin typeface="Arial"/>
                <a:ea typeface="Calibri"/>
              </a:rPr>
              <a:t>Before commencing with any work on or around moving equipment in close proximity to the off-shore conveyors. Operating staff should follow standard lock out safety procedures, electrical isolation should be at the switch room feeding a particular piece of electrical apparatus.</a:t>
            </a:r>
          </a:p>
          <a:p>
            <a:pPr marL="285750" lvl="1" indent="-285750">
              <a:buFont typeface="Wingdings" panose="05000000000000000000" pitchFamily="2" charset="2"/>
              <a:buChar char="ü"/>
            </a:pPr>
            <a:r>
              <a:rPr lang="en-US" sz="1600" dirty="0"/>
              <a:t>Operational staff must be made aware of all the statutory electrical safety notices, particularly along the conveyor access ways.</a:t>
            </a:r>
            <a:endParaRPr lang="en-ZA" sz="1600" dirty="0"/>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5.	ELECTRICS</a:t>
            </a:r>
          </a:p>
        </p:txBody>
      </p:sp>
    </p:spTree>
    <p:extLst>
      <p:ext uri="{BB962C8B-B14F-4D97-AF65-F5344CB8AC3E}">
        <p14:creationId xmlns:p14="http://schemas.microsoft.com/office/powerpoint/2010/main" val="136134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TextBox 4"/>
          <p:cNvSpPr txBox="1"/>
          <p:nvPr/>
        </p:nvSpPr>
        <p:spPr>
          <a:xfrm>
            <a:off x="974221" y="1433130"/>
            <a:ext cx="7555182" cy="4524315"/>
          </a:xfrm>
          <a:prstGeom prst="rect">
            <a:avLst/>
          </a:prstGeom>
          <a:noFill/>
        </p:spPr>
        <p:txBody>
          <a:bodyPr wrap="square" rtlCol="0">
            <a:spAutoFit/>
          </a:bodyPr>
          <a:lstStyle/>
          <a:p>
            <a:r>
              <a:rPr lang="en-ZA" sz="1600" dirty="0"/>
              <a:t>1.	INTRODUCTION										5</a:t>
            </a:r>
          </a:p>
          <a:p>
            <a:r>
              <a:rPr lang="en-ZA" sz="1600" dirty="0"/>
              <a:t>2.	SAFETY AROUND BELT CONVEYORS							6</a:t>
            </a:r>
          </a:p>
          <a:p>
            <a:r>
              <a:rPr lang="en-ZA" sz="1600" dirty="0"/>
              <a:t>2.1.	Safety Requirements for Maintenance							6</a:t>
            </a:r>
          </a:p>
          <a:p>
            <a:r>
              <a:rPr lang="en-ZA" sz="1600" dirty="0"/>
              <a:t>2.2.	Stored Energy											7</a:t>
            </a:r>
          </a:p>
          <a:p>
            <a:r>
              <a:rPr lang="en-ZA" sz="1600" dirty="0"/>
              <a:t>2.3.	Lock out Systems										8</a:t>
            </a:r>
          </a:p>
          <a:p>
            <a:r>
              <a:rPr lang="en-ZA" sz="1600" dirty="0"/>
              <a:t>2.4.	Personnel Training in Safe Working and Operating Procedures		8</a:t>
            </a:r>
          </a:p>
          <a:p>
            <a:r>
              <a:rPr lang="en-ZA" sz="1600" dirty="0"/>
              <a:t>2.5.	Safe Operating Procedures									9</a:t>
            </a:r>
          </a:p>
          <a:p>
            <a:r>
              <a:rPr lang="en-ZA" sz="1600" dirty="0"/>
              <a:t>2.6.	Basic Check List Prior to Re-starting a Conveyor					10</a:t>
            </a:r>
          </a:p>
          <a:p>
            <a:r>
              <a:rPr lang="en-ZA" sz="1600" dirty="0"/>
              <a:t>3.	CONVEYOR SYSTEM PROTECTION DEVICES					11</a:t>
            </a:r>
          </a:p>
          <a:p>
            <a:r>
              <a:rPr lang="en-ZA" sz="1600" dirty="0"/>
              <a:t>3.1.	Belt Control											12</a:t>
            </a:r>
          </a:p>
          <a:p>
            <a:r>
              <a:rPr lang="en-ZA" sz="1600" dirty="0"/>
              <a:t>3.2.	Stop/Start												13</a:t>
            </a:r>
          </a:p>
          <a:p>
            <a:r>
              <a:rPr lang="en-ZA" sz="1600" dirty="0"/>
              <a:t>3.3.	Start Warning											13</a:t>
            </a:r>
          </a:p>
          <a:p>
            <a:r>
              <a:rPr lang="en-ZA" sz="1600" dirty="0"/>
              <a:t>3.4.	Lock out												14</a:t>
            </a:r>
          </a:p>
          <a:p>
            <a:r>
              <a:rPr lang="en-ZA" sz="1600" dirty="0"/>
              <a:t>3.5.	Belt Alignment											15</a:t>
            </a:r>
          </a:p>
          <a:p>
            <a:r>
              <a:rPr lang="en-ZA" sz="1600" dirty="0"/>
              <a:t>3.6.	Belt Overload											16</a:t>
            </a:r>
          </a:p>
          <a:p>
            <a:r>
              <a:rPr lang="en-ZA" sz="1600" dirty="0"/>
              <a:t>3.7.	Belt Slip Protection &amp; Belt Motion Detection					17</a:t>
            </a:r>
          </a:p>
          <a:p>
            <a:r>
              <a:rPr lang="en-ZA" sz="1600" dirty="0"/>
              <a:t>3.8.	Take-up Over-travel										18</a:t>
            </a:r>
          </a:p>
          <a:p>
            <a:r>
              <a:rPr lang="en-ZA" sz="1600" dirty="0"/>
              <a:t>3.9.	Transfer Chute Plug or Blocked Chute							19</a:t>
            </a:r>
          </a:p>
        </p:txBody>
      </p:sp>
      <p:sp>
        <p:nvSpPr>
          <p:cNvPr id="6" name="Title 1"/>
          <p:cNvSpPr>
            <a:spLocks noGrp="1"/>
          </p:cNvSpPr>
          <p:nvPr>
            <p:ph type="title"/>
          </p:nvPr>
        </p:nvSpPr>
        <p:spPr>
          <a:xfrm>
            <a:off x="457200" y="173040"/>
            <a:ext cx="8229600" cy="1143000"/>
          </a:xfrm>
        </p:spPr>
        <p:txBody>
          <a:bodyPr>
            <a:normAutofit/>
          </a:bodyPr>
          <a:lstStyle/>
          <a:p>
            <a:pPr algn="ctr"/>
            <a:r>
              <a:rPr lang="en-US" sz="3600" dirty="0">
                <a:solidFill>
                  <a:schemeClr val="tx1"/>
                </a:solidFill>
              </a:rPr>
              <a:t>OPERATOR TRAINING</a:t>
            </a:r>
          </a:p>
        </p:txBody>
      </p:sp>
    </p:spTree>
    <p:extLst>
      <p:ext uri="{BB962C8B-B14F-4D97-AF65-F5344CB8AC3E}">
        <p14:creationId xmlns:p14="http://schemas.microsoft.com/office/powerpoint/2010/main" val="74874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477053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Operational staff should regularly check the luminaires and safety luminaires along the conveyor walk ways and around electrical apparatus pertaining to the operation of the off shore conveyors, for any defects. These defects should be reported to suitably qualified electrical staff , for remedial action.</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It is important for safe working conditions, to keep the access areas around all electrical  equipment clean and tidy.</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All the motor starters and variable frequency drive speed controllers have been “preset” during the commissioning phases of the project, should there be a need for any changes to these settings, this must be accomplished by suitably qualified electrical technicians only.</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Along the conveyor walk ways the emergency exit ways are clearly marked  with emergency luminaires, all operational and maintenance staff should be made aware of these exit luminaires and the exit ways.</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p:txBody>
      </p:sp>
    </p:spTree>
    <p:extLst>
      <p:ext uri="{BB962C8B-B14F-4D97-AF65-F5344CB8AC3E}">
        <p14:creationId xmlns:p14="http://schemas.microsoft.com/office/powerpoint/2010/main" val="95678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16040"/>
            <a:ext cx="7110102" cy="4770537"/>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Stand clear of material discharge and feed areas at all times. Material can be ejected unexpectedly from feed and discharge openings. </a:t>
            </a:r>
          </a:p>
          <a:p>
            <a:pPr marL="285750" lvl="1" indent="-285750">
              <a:buFont typeface="Wingdings" panose="05000000000000000000" pitchFamily="2" charset="2"/>
              <a:buChar char="ü"/>
            </a:pPr>
            <a:r>
              <a:rPr lang="en-ZA" sz="1600" dirty="0">
                <a:latin typeface="Arial"/>
                <a:ea typeface="Calibri"/>
              </a:rPr>
              <a:t>Shut off and lock out controls before lubricating or performing any maintenance or adjustment. </a:t>
            </a:r>
          </a:p>
          <a:p>
            <a:pPr marL="285750" lvl="1" indent="-285750">
              <a:buFont typeface="Wingdings" panose="05000000000000000000" pitchFamily="2" charset="2"/>
              <a:buChar char="ü"/>
            </a:pPr>
            <a:r>
              <a:rPr lang="en-ZA" sz="1600" dirty="0">
                <a:latin typeface="Arial"/>
                <a:ea typeface="Calibri"/>
              </a:rPr>
              <a:t>Never touch the belt or any rotating equipment when equipment is operating. </a:t>
            </a:r>
          </a:p>
          <a:p>
            <a:pPr marL="285750" lvl="1" indent="-285750">
              <a:buFont typeface="Wingdings" panose="05000000000000000000" pitchFamily="2" charset="2"/>
              <a:buChar char="ü"/>
            </a:pPr>
            <a:r>
              <a:rPr lang="en-ZA" sz="1600" dirty="0">
                <a:latin typeface="Arial"/>
                <a:ea typeface="Calibri"/>
              </a:rPr>
              <a:t>Conveyor belts are designed to transport bulk material only. Do not allow personnel to ride or walk on belt. </a:t>
            </a:r>
          </a:p>
          <a:p>
            <a:pPr marL="285750" lvl="1" indent="-285750">
              <a:buFont typeface="Wingdings" panose="05000000000000000000" pitchFamily="2" charset="2"/>
              <a:buChar char="ü"/>
            </a:pPr>
            <a:r>
              <a:rPr lang="en-ZA" sz="1600" dirty="0">
                <a:latin typeface="Arial"/>
                <a:ea typeface="Calibri"/>
              </a:rPr>
              <a:t>Keep clear of head and tail pulleys and idlers while conveyor is in operation. </a:t>
            </a:r>
          </a:p>
          <a:p>
            <a:pPr marL="285750" lvl="1" indent="-285750">
              <a:buFont typeface="Wingdings" panose="05000000000000000000" pitchFamily="2" charset="2"/>
              <a:buChar char="ü"/>
            </a:pPr>
            <a:r>
              <a:rPr lang="en-ZA" sz="1600" dirty="0">
                <a:latin typeface="Arial"/>
                <a:ea typeface="Calibri"/>
              </a:rPr>
              <a:t>Do not attempt to align or train the troughing or return rolls while the conveyor is in operation. </a:t>
            </a:r>
          </a:p>
          <a:p>
            <a:pPr marL="285750" lvl="1" indent="-285750">
              <a:buFont typeface="Wingdings" panose="05000000000000000000" pitchFamily="2" charset="2"/>
              <a:buChar char="ü"/>
            </a:pPr>
            <a:r>
              <a:rPr lang="en-ZA" sz="1600" dirty="0">
                <a:latin typeface="Arial"/>
                <a:ea typeface="Calibri"/>
              </a:rPr>
              <a:t>Keep clear of all moving parts during operation. If belt gets jammed, turn off and lock out the power source. </a:t>
            </a:r>
          </a:p>
          <a:p>
            <a:pPr marL="285750" lvl="1" indent="-285750">
              <a:buFont typeface="Wingdings" panose="05000000000000000000" pitchFamily="2" charset="2"/>
              <a:buChar char="ü"/>
            </a:pPr>
            <a:r>
              <a:rPr lang="en-ZA" sz="1600" dirty="0">
                <a:latin typeface="Arial"/>
                <a:ea typeface="Calibri"/>
              </a:rPr>
              <a:t>Do not clean up spilled material while the equipment is in operation. </a:t>
            </a:r>
          </a:p>
          <a:p>
            <a:pPr marL="285750" lvl="1" indent="-285750">
              <a:buFont typeface="Wingdings" panose="05000000000000000000" pitchFamily="2" charset="2"/>
              <a:buChar char="ü"/>
            </a:pPr>
            <a:r>
              <a:rPr lang="en-ZA" sz="1600" dirty="0">
                <a:latin typeface="Arial"/>
                <a:ea typeface="Calibri"/>
              </a:rPr>
              <a:t>Use skirt boards at any point on the conveyor where material spillage occurs. </a:t>
            </a:r>
          </a:p>
          <a:p>
            <a:pPr marL="285750" lvl="1" indent="-285750">
              <a:buFont typeface="Wingdings" panose="05000000000000000000" pitchFamily="2" charset="2"/>
              <a:buChar char="ü"/>
            </a:pPr>
            <a:r>
              <a:rPr lang="en-ZA" sz="1600" dirty="0">
                <a:latin typeface="Arial"/>
                <a:ea typeface="Calibri"/>
              </a:rPr>
              <a:t>Remove all material from feed devices and chutes before performing maintenance inside.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6.	SAFE WORK PROCEDURE</a:t>
            </a:r>
          </a:p>
        </p:txBody>
      </p:sp>
    </p:spTree>
    <p:extLst>
      <p:ext uri="{BB962C8B-B14F-4D97-AF65-F5344CB8AC3E}">
        <p14:creationId xmlns:p14="http://schemas.microsoft.com/office/powerpoint/2010/main" val="421469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4031873"/>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Oversized material may fall off the conveyor belt. Do not exceed maximum lump size requirements for the belt. </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Excessive conveyor belt tension will cause a damage on pulleys, shafts, belt and conveyor structure. Do not put extra counterweights ballast without consulting Mechanical Design Engineer. </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If an emergency situation occurs while conducting this task, or there is an equipment malfunction, engage the emergency stop and follow the lock out procedure</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REPORT ANY HAZARDOUS SITUATIONS TO YOUR SUPERVISOR</a:t>
            </a: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p:txBody>
      </p:sp>
    </p:spTree>
    <p:extLst>
      <p:ext uri="{BB962C8B-B14F-4D97-AF65-F5344CB8AC3E}">
        <p14:creationId xmlns:p14="http://schemas.microsoft.com/office/powerpoint/2010/main" val="171694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TextBox 4"/>
          <p:cNvSpPr txBox="1"/>
          <p:nvPr/>
        </p:nvSpPr>
        <p:spPr>
          <a:xfrm>
            <a:off x="974221" y="1433130"/>
            <a:ext cx="7383566" cy="3046988"/>
          </a:xfrm>
          <a:prstGeom prst="rect">
            <a:avLst/>
          </a:prstGeom>
          <a:noFill/>
        </p:spPr>
        <p:txBody>
          <a:bodyPr wrap="square" rtlCol="0">
            <a:spAutoFit/>
          </a:bodyPr>
          <a:lstStyle/>
          <a:p>
            <a:r>
              <a:rPr lang="en-ZA" sz="1600" dirty="0"/>
              <a:t>3.10.	Pull-cord Stations										20</a:t>
            </a:r>
          </a:p>
          <a:p>
            <a:r>
              <a:rPr lang="en-ZA" sz="1600" dirty="0"/>
              <a:t>3.11.	Belt Tear Detectors										21</a:t>
            </a:r>
          </a:p>
          <a:p>
            <a:r>
              <a:rPr lang="en-ZA" sz="1600" dirty="0"/>
              <a:t>3.12.	Belt Weighers											22</a:t>
            </a:r>
          </a:p>
          <a:p>
            <a:r>
              <a:rPr lang="en-ZA" sz="1600" dirty="0"/>
              <a:t>3.13.	Belt Sampler											22, 23</a:t>
            </a:r>
          </a:p>
          <a:p>
            <a:r>
              <a:rPr lang="en-ZA" sz="1600" dirty="0"/>
              <a:t>3.14.	Winches												23</a:t>
            </a:r>
          </a:p>
          <a:p>
            <a:r>
              <a:rPr lang="en-ZA" sz="1600" dirty="0"/>
              <a:t>3.15.	Dust Collectors											24</a:t>
            </a:r>
          </a:p>
          <a:p>
            <a:r>
              <a:rPr lang="en-ZA" sz="1600" dirty="0"/>
              <a:t>3.16.	Belt Magnet											24</a:t>
            </a:r>
          </a:p>
          <a:p>
            <a:r>
              <a:rPr lang="en-ZA" sz="1600" dirty="0"/>
              <a:t>3.17.	Air Compressors										25</a:t>
            </a:r>
          </a:p>
          <a:p>
            <a:r>
              <a:rPr lang="en-ZA" sz="1600" dirty="0"/>
              <a:t>3.18.	Astronomical Timer										26</a:t>
            </a:r>
          </a:p>
          <a:p>
            <a:r>
              <a:rPr lang="en-ZA" sz="1600" dirty="0"/>
              <a:t>4.	CONVEYOR STARTING AND STOPPING						27, 28</a:t>
            </a:r>
          </a:p>
          <a:p>
            <a:r>
              <a:rPr lang="en-ZA" sz="1600" dirty="0"/>
              <a:t>5.	ELECTRICS											29, 30</a:t>
            </a:r>
          </a:p>
          <a:p>
            <a:r>
              <a:rPr lang="en-ZA" sz="1600" dirty="0"/>
              <a:t>6.	SAFE WORK PROCEDURE									31, 32</a:t>
            </a:r>
          </a:p>
        </p:txBody>
      </p:sp>
      <p:sp>
        <p:nvSpPr>
          <p:cNvPr id="6" name="Title 1"/>
          <p:cNvSpPr>
            <a:spLocks noGrp="1"/>
          </p:cNvSpPr>
          <p:nvPr>
            <p:ph type="title"/>
          </p:nvPr>
        </p:nvSpPr>
        <p:spPr>
          <a:xfrm>
            <a:off x="457200" y="173040"/>
            <a:ext cx="8229600" cy="1143000"/>
          </a:xfrm>
        </p:spPr>
        <p:txBody>
          <a:bodyPr>
            <a:normAutofit/>
          </a:bodyPr>
          <a:lstStyle/>
          <a:p>
            <a:pPr algn="ctr"/>
            <a:r>
              <a:rPr lang="en-US" sz="3600" dirty="0">
                <a:solidFill>
                  <a:schemeClr val="tx1"/>
                </a:solidFill>
              </a:rPr>
              <a:t>OPERATOR TRAINING</a:t>
            </a:r>
          </a:p>
        </p:txBody>
      </p:sp>
    </p:spTree>
    <p:extLst>
      <p:ext uri="{BB962C8B-B14F-4D97-AF65-F5344CB8AC3E}">
        <p14:creationId xmlns:p14="http://schemas.microsoft.com/office/powerpoint/2010/main" val="319682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TextBox 4"/>
          <p:cNvSpPr txBox="1"/>
          <p:nvPr/>
        </p:nvSpPr>
        <p:spPr>
          <a:xfrm>
            <a:off x="974221" y="1689504"/>
            <a:ext cx="7383566" cy="4031873"/>
          </a:xfrm>
          <a:prstGeom prst="rect">
            <a:avLst/>
          </a:prstGeom>
          <a:noFill/>
        </p:spPr>
        <p:txBody>
          <a:bodyPr wrap="square" rtlCol="0">
            <a:spAutoFit/>
          </a:bodyPr>
          <a:lstStyle/>
          <a:p>
            <a:pPr marL="285750" indent="-285750">
              <a:spcAft>
                <a:spcPts val="0"/>
              </a:spcAft>
              <a:buFont typeface="Wingdings" panose="05000000000000000000" pitchFamily="2" charset="2"/>
              <a:buChar char="ü"/>
            </a:pPr>
            <a:r>
              <a:rPr lang="en-ZA" sz="1600" dirty="0"/>
              <a:t>Belt conveyors are probably the most efficient means of transporting bulk materials. However, they are considered dangerous due to the sheer size of the installation which prevents clear and unimpeded visibility down the length of the system. Conveyors can be one of the most hazardous mine or plant equipment installations if safety regulations are not strictly followed or if the conveyors are not properly maintained. </a:t>
            </a:r>
          </a:p>
          <a:p>
            <a:pPr>
              <a:spcAft>
                <a:spcPts val="0"/>
              </a:spcAft>
            </a:pPr>
            <a:endParaRPr lang="en-ZA" sz="1600" dirty="0"/>
          </a:p>
          <a:p>
            <a:pPr marL="285750" indent="-285750">
              <a:spcAft>
                <a:spcPts val="0"/>
              </a:spcAft>
              <a:buFont typeface="Wingdings" panose="05000000000000000000" pitchFamily="2" charset="2"/>
              <a:buChar char="ü"/>
            </a:pPr>
            <a:r>
              <a:rPr lang="en-ZA" sz="1600" dirty="0"/>
              <a:t>The Mines Health and Safety Act states that the onus is on the supplier to provide the correct conveyor design taking into consideration the risk to the health and safety of operating personnel. These same conditions are further extended to cover the installation of the conveying system as a whole. </a:t>
            </a:r>
          </a:p>
          <a:p>
            <a:pPr>
              <a:spcAft>
                <a:spcPts val="0"/>
              </a:spcAft>
            </a:pPr>
            <a:endParaRPr lang="en-ZA" sz="1600" dirty="0"/>
          </a:p>
          <a:p>
            <a:pPr marL="285750" indent="-285750">
              <a:spcAft>
                <a:spcPts val="0"/>
              </a:spcAft>
              <a:buFont typeface="Wingdings" panose="05000000000000000000" pitchFamily="2" charset="2"/>
              <a:buChar char="ü"/>
            </a:pPr>
            <a:r>
              <a:rPr lang="en-ZA" sz="1600" dirty="0"/>
              <a:t>The Mines Health and Safety Act stipulates that all exposed machinery, that when in motion, may be dangerous to any person, must be securely fenced off or adequately guarded. Guards must be provided to such part of any machinery that may be a source of danger to any person. </a:t>
            </a:r>
          </a:p>
        </p:txBody>
      </p:sp>
      <p:sp>
        <p:nvSpPr>
          <p:cNvPr id="6" name="Title 1"/>
          <p:cNvSpPr>
            <a:spLocks noGrp="1"/>
          </p:cNvSpPr>
          <p:nvPr>
            <p:ph type="title"/>
          </p:nvPr>
        </p:nvSpPr>
        <p:spPr>
          <a:xfrm>
            <a:off x="457200" y="173040"/>
            <a:ext cx="8229600" cy="1143000"/>
          </a:xfrm>
        </p:spPr>
        <p:txBody>
          <a:bodyPr>
            <a:normAutofit/>
          </a:bodyPr>
          <a:lstStyle/>
          <a:p>
            <a:r>
              <a:rPr lang="en-US" sz="3600" dirty="0">
                <a:solidFill>
                  <a:schemeClr val="tx1"/>
                </a:solidFill>
              </a:rPr>
              <a:t>1. 	INTRODUCTION</a:t>
            </a:r>
          </a:p>
        </p:txBody>
      </p:sp>
    </p:spTree>
    <p:extLst>
      <p:ext uri="{BB962C8B-B14F-4D97-AF65-F5344CB8AC3E}">
        <p14:creationId xmlns:p14="http://schemas.microsoft.com/office/powerpoint/2010/main" val="62624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TextBox 4"/>
          <p:cNvSpPr txBox="1"/>
          <p:nvPr/>
        </p:nvSpPr>
        <p:spPr>
          <a:xfrm>
            <a:off x="974221" y="1373076"/>
            <a:ext cx="7383566" cy="4862870"/>
          </a:xfrm>
          <a:prstGeom prst="rect">
            <a:avLst/>
          </a:prstGeom>
          <a:noFill/>
        </p:spPr>
        <p:txBody>
          <a:bodyPr wrap="square" rtlCol="0">
            <a:spAutoFit/>
          </a:bodyPr>
          <a:lstStyle/>
          <a:p>
            <a:pPr>
              <a:spcAft>
                <a:spcPts val="0"/>
              </a:spcAft>
            </a:pPr>
            <a:r>
              <a:rPr lang="en-ZA" sz="1600" b="1" dirty="0"/>
              <a:t>2.1.	Safety Requirements for Maintenance</a:t>
            </a:r>
          </a:p>
          <a:p>
            <a:pPr>
              <a:spcAft>
                <a:spcPts val="0"/>
              </a:spcAft>
            </a:pPr>
            <a:endParaRPr lang="en-ZA" sz="1600" dirty="0"/>
          </a:p>
          <a:p>
            <a:pPr marL="285750" indent="-285750">
              <a:spcAft>
                <a:spcPts val="0"/>
              </a:spcAft>
              <a:buFont typeface="Wingdings" panose="05000000000000000000" pitchFamily="2" charset="2"/>
              <a:buChar char="ü"/>
            </a:pPr>
            <a:r>
              <a:rPr lang="en-ZA" sz="1600" dirty="0"/>
              <a:t>On a moving conveyor belt, the belt, pulleys and idlers are all in motion, and each idler, chute skirt, belt cleaner or pulley has a potential nip point, depending on its accessibility.</a:t>
            </a:r>
          </a:p>
          <a:p>
            <a:pPr marL="285750" indent="-285750">
              <a:spcAft>
                <a:spcPts val="0"/>
              </a:spcAft>
              <a:buFont typeface="Wingdings" panose="05000000000000000000" pitchFamily="2" charset="2"/>
              <a:buChar char="ü"/>
            </a:pPr>
            <a:r>
              <a:rPr lang="en-ZA" sz="1600" dirty="0"/>
              <a:t>The prohibition of work on moving machinery relates to tasks such as belt cleaning, house-keeping and the removal of spillage at localised points. Where build-up of carry-back material occurs on the face of pulleys and idler shells, the removal of this build-up is only permitted when the conveyor system has stopped and been safely locked out. </a:t>
            </a:r>
          </a:p>
          <a:p>
            <a:pPr marL="285750" indent="-285750">
              <a:spcAft>
                <a:spcPts val="0"/>
              </a:spcAft>
              <a:buFont typeface="Wingdings" panose="05000000000000000000" pitchFamily="2" charset="2"/>
              <a:buChar char="ü"/>
            </a:pPr>
            <a:r>
              <a:rPr lang="en-ZA" sz="1600" dirty="0"/>
              <a:t>In instances where work needs to be carried out on the conveyor while the belt is running, such as belt training or the adjustment of material stream deflectors, it is important that this be performed by competent teams, in accordance with approved risk assessments and safe working procedures pertaining to the task being performed.</a:t>
            </a:r>
          </a:p>
          <a:p>
            <a:pPr marL="285750" lvl="0" indent="-285750">
              <a:buFont typeface="Wingdings" panose="05000000000000000000" pitchFamily="2" charset="2"/>
              <a:buChar char="ü"/>
            </a:pPr>
            <a:r>
              <a:rPr lang="en-ZA" sz="1600" dirty="0"/>
              <a:t>While undertaking the necessary task, it’s important for operators to be on the alert and to stop the conveyor by activating a pull cord or an emergency stop button which must be readily accessible.</a:t>
            </a:r>
          </a:p>
          <a:p>
            <a:pPr>
              <a:spcAft>
                <a:spcPts val="0"/>
              </a:spcAft>
            </a:pPr>
            <a:endParaRPr lang="en-ZA" sz="1600" dirty="0"/>
          </a:p>
        </p:txBody>
      </p:sp>
      <p:sp>
        <p:nvSpPr>
          <p:cNvPr id="6" name="Title 1"/>
          <p:cNvSpPr>
            <a:spLocks noGrp="1"/>
          </p:cNvSpPr>
          <p:nvPr>
            <p:ph type="title"/>
          </p:nvPr>
        </p:nvSpPr>
        <p:spPr>
          <a:xfrm>
            <a:off x="457200" y="173040"/>
            <a:ext cx="8229600" cy="1143000"/>
          </a:xfrm>
        </p:spPr>
        <p:txBody>
          <a:bodyPr>
            <a:normAutofit/>
          </a:bodyPr>
          <a:lstStyle/>
          <a:p>
            <a:r>
              <a:rPr lang="en-ZA" sz="3600" dirty="0">
                <a:solidFill>
                  <a:schemeClr val="tx1"/>
                </a:solidFill>
              </a:rPr>
              <a:t>2.	SAFETY AROUND BELT CONVEYORS</a:t>
            </a:r>
          </a:p>
        </p:txBody>
      </p:sp>
    </p:spTree>
    <p:extLst>
      <p:ext uri="{BB962C8B-B14F-4D97-AF65-F5344CB8AC3E}">
        <p14:creationId xmlns:p14="http://schemas.microsoft.com/office/powerpoint/2010/main" val="327067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3" name="Rectangle 2"/>
          <p:cNvSpPr/>
          <p:nvPr/>
        </p:nvSpPr>
        <p:spPr>
          <a:xfrm>
            <a:off x="1093863" y="1451524"/>
            <a:ext cx="7101554" cy="4031873"/>
          </a:xfrm>
          <a:prstGeom prst="rect">
            <a:avLst/>
          </a:prstGeom>
        </p:spPr>
        <p:txBody>
          <a:bodyPr wrap="square">
            <a:spAutoFit/>
          </a:bodyPr>
          <a:lstStyle/>
          <a:p>
            <a:pPr marL="285750" indent="-285750">
              <a:buFont typeface="Wingdings" panose="05000000000000000000" pitchFamily="2" charset="2"/>
              <a:buChar char="ü"/>
            </a:pPr>
            <a:r>
              <a:rPr lang="en-ZA" sz="1600" dirty="0"/>
              <a:t>When maintenance is required on a conveyor system, it is important to remember the danger presented by residual energy stored within the system and to address this adequately.</a:t>
            </a:r>
          </a:p>
          <a:p>
            <a:pPr marL="285750" indent="-285750">
              <a:buFont typeface="Wingdings" panose="05000000000000000000" pitchFamily="2" charset="2"/>
              <a:buChar char="ü"/>
            </a:pPr>
            <a:endParaRPr lang="en-ZA" sz="1600" dirty="0"/>
          </a:p>
          <a:p>
            <a:pPr marL="285750" indent="-285750">
              <a:buFont typeface="Wingdings" panose="05000000000000000000" pitchFamily="2" charset="2"/>
              <a:buChar char="ü"/>
            </a:pPr>
            <a:r>
              <a:rPr lang="en-ZA" sz="1600" dirty="0"/>
              <a:t>Thus it is necessary to isolate the stored energy from the work area or to completely release all stored energy from the system, so that work can be performed in a safe environment. This can be done by applying clamps to isolate this energy from the work area or releasing the energy applied by the take-up system. </a:t>
            </a:r>
          </a:p>
          <a:p>
            <a:endParaRPr lang="en-ZA" sz="1600" dirty="0"/>
          </a:p>
          <a:p>
            <a:pPr marL="285750" indent="-285750">
              <a:buFont typeface="Wingdings" panose="05000000000000000000" pitchFamily="2" charset="2"/>
              <a:buChar char="ü"/>
            </a:pPr>
            <a:r>
              <a:rPr lang="en-ZA" sz="1600" dirty="0"/>
              <a:t>The system tensions may also be relieved by the controlled lifting of the counterweight, or the controlled pay-out of the take-up winch system. Where belt clamps are utilised, these must be securely anchored to the structure. This applies to both permanent clamps and temporary belt pulling clamps. Belt clamps must be inspected and tested before attachment to ensure that they are able to withstand the belt tensions in the localised area. </a:t>
            </a:r>
          </a:p>
        </p:txBody>
      </p:sp>
      <p:sp>
        <p:nvSpPr>
          <p:cNvPr id="8" name="Title 1"/>
          <p:cNvSpPr>
            <a:spLocks noGrp="1"/>
          </p:cNvSpPr>
          <p:nvPr>
            <p:ph type="title"/>
          </p:nvPr>
        </p:nvSpPr>
        <p:spPr>
          <a:xfrm>
            <a:off x="457200" y="173040"/>
            <a:ext cx="8229600" cy="1143000"/>
          </a:xfrm>
        </p:spPr>
        <p:txBody>
          <a:bodyPr>
            <a:normAutofit/>
          </a:bodyPr>
          <a:lstStyle/>
          <a:p>
            <a:r>
              <a:rPr lang="en-ZA" sz="3600" dirty="0">
                <a:solidFill>
                  <a:schemeClr val="tx1"/>
                </a:solidFill>
              </a:rPr>
              <a:t>2.2.	Stored Energy</a:t>
            </a:r>
          </a:p>
        </p:txBody>
      </p:sp>
    </p:spTree>
    <p:extLst>
      <p:ext uri="{BB962C8B-B14F-4D97-AF65-F5344CB8AC3E}">
        <p14:creationId xmlns:p14="http://schemas.microsoft.com/office/powerpoint/2010/main" val="11640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3" name="Rectangle 2"/>
          <p:cNvSpPr/>
          <p:nvPr/>
        </p:nvSpPr>
        <p:spPr>
          <a:xfrm>
            <a:off x="1298961" y="1258531"/>
            <a:ext cx="6836635" cy="5262979"/>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When any work is carried out on the conveyor, whether to the belting, components, or to the structure, the responsible person must ensure that the system is properly locked out, following the prescribed lock out procedures. </a:t>
            </a:r>
          </a:p>
          <a:p>
            <a:pPr marL="285750" lvl="1" indent="-285750">
              <a:buFont typeface="Wingdings" panose="05000000000000000000" pitchFamily="2" charset="2"/>
              <a:buChar char="ü"/>
            </a:pPr>
            <a:r>
              <a:rPr lang="en-ZA" sz="1600" dirty="0">
                <a:latin typeface="Arial"/>
                <a:ea typeface="Calibri"/>
              </a:rPr>
              <a:t>Where more than one team is required to work on the system concurrently, multiple lock out procedures must be applied in accordance with the regulations and the applicable risk assessment.</a:t>
            </a:r>
          </a:p>
          <a:p>
            <a:pPr marL="0" lvl="1"/>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endParaRPr lang="en-ZA" sz="1600" dirty="0">
              <a:latin typeface="Arial"/>
              <a:ea typeface="Calibri"/>
            </a:endParaRPr>
          </a:p>
          <a:p>
            <a:pPr marL="285750" lvl="1" indent="-285750">
              <a:buFont typeface="Wingdings" panose="05000000000000000000" pitchFamily="2" charset="2"/>
              <a:buChar char="ü"/>
            </a:pPr>
            <a:r>
              <a:rPr lang="en-ZA" sz="1600" dirty="0">
                <a:latin typeface="Arial"/>
                <a:ea typeface="Calibri"/>
              </a:rPr>
              <a:t>It is mandatory that all operations have prescribed safe working procedures and policies which must be adhered to. It is important that operating staff be regularly reminded of the necessity to adhere to these safe working procedures. </a:t>
            </a:r>
          </a:p>
          <a:p>
            <a:pPr marL="285750" lvl="1" indent="-285750">
              <a:buFont typeface="Wingdings" panose="05000000000000000000" pitchFamily="2" charset="2"/>
              <a:buChar char="ü"/>
            </a:pPr>
            <a:r>
              <a:rPr lang="en-ZA" sz="1600" dirty="0">
                <a:latin typeface="Arial"/>
                <a:ea typeface="Calibri"/>
              </a:rPr>
              <a:t>All new staff, whether temporary or permanent, must be formally instructed in the safe work procedures for a particular task, and records of training must be maintained.</a:t>
            </a:r>
          </a:p>
          <a:p>
            <a:pPr marL="285750" lvl="1" indent="-285750">
              <a:buFont typeface="Wingdings" panose="05000000000000000000" pitchFamily="2" charset="2"/>
              <a:buChar char="ü"/>
            </a:pPr>
            <a:r>
              <a:rPr lang="en-ZA" sz="1600" dirty="0">
                <a:latin typeface="Arial"/>
                <a:ea typeface="Calibri"/>
              </a:rPr>
              <a:t>Regular training of the work force is a priority.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tx1"/>
                </a:solidFill>
              </a:rPr>
              <a:t>2.3.		Lock out Systems</a:t>
            </a:r>
          </a:p>
        </p:txBody>
      </p:sp>
      <p:sp>
        <p:nvSpPr>
          <p:cNvPr id="2" name="TextBox 1">
            <a:extLst>
              <a:ext uri="{FF2B5EF4-FFF2-40B4-BE49-F238E27FC236}">
                <a16:creationId xmlns:a16="http://schemas.microsoft.com/office/drawing/2014/main" id="{6BA7EB6F-92F5-4E13-AEFB-3058299BE810}"/>
              </a:ext>
            </a:extLst>
          </p:cNvPr>
          <p:cNvSpPr txBox="1"/>
          <p:nvPr/>
        </p:nvSpPr>
        <p:spPr>
          <a:xfrm>
            <a:off x="457200" y="3159177"/>
            <a:ext cx="8446957" cy="1754326"/>
          </a:xfrm>
          <a:prstGeom prst="rect">
            <a:avLst/>
          </a:prstGeom>
          <a:noFill/>
        </p:spPr>
        <p:txBody>
          <a:bodyPr wrap="square" rtlCol="0">
            <a:spAutoFit/>
          </a:bodyPr>
          <a:lstStyle/>
          <a:p>
            <a:r>
              <a:rPr lang="en-ZA" sz="3600" dirty="0">
                <a:latin typeface="+mj-lt"/>
                <a:ea typeface="Calibri"/>
              </a:rPr>
              <a:t>2.4. 		Personnel Training in Safe Working</a:t>
            </a:r>
          </a:p>
          <a:p>
            <a:r>
              <a:rPr lang="en-ZA" sz="3600" dirty="0">
                <a:latin typeface="+mj-lt"/>
                <a:ea typeface="Calibri"/>
              </a:rPr>
              <a:t>			and Operating Procedures </a:t>
            </a:r>
          </a:p>
          <a:p>
            <a:endParaRPr lang="en-ZA" sz="3600" dirty="0">
              <a:latin typeface="+mj-lt"/>
            </a:endParaRPr>
          </a:p>
        </p:txBody>
      </p:sp>
    </p:spTree>
    <p:extLst>
      <p:ext uri="{BB962C8B-B14F-4D97-AF65-F5344CB8AC3E}">
        <p14:creationId xmlns:p14="http://schemas.microsoft.com/office/powerpoint/2010/main" val="74310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72" name="Rectangle 71"/>
          <p:cNvSpPr/>
          <p:nvPr/>
        </p:nvSpPr>
        <p:spPr>
          <a:xfrm>
            <a:off x="1298961" y="1469408"/>
            <a:ext cx="6836635" cy="4278094"/>
          </a:xfrm>
          <a:prstGeom prst="rect">
            <a:avLst/>
          </a:prstGeom>
        </p:spPr>
        <p:txBody>
          <a:bodyPr wrap="square">
            <a:spAutoFit/>
          </a:bodyPr>
          <a:lstStyle/>
          <a:p>
            <a:pPr marL="285750" lvl="1" indent="-285750">
              <a:buFont typeface="Wingdings" panose="05000000000000000000" pitchFamily="2" charset="2"/>
              <a:buChar char="ü"/>
            </a:pPr>
            <a:r>
              <a:rPr lang="en-ZA" sz="1600" dirty="0">
                <a:latin typeface="Arial"/>
                <a:ea typeface="Calibri"/>
              </a:rPr>
              <a:t>Ensure that all personnel are equipped with the correct Personal Protection Equipment (PPE) relevant to the task and work area. Using PPE should be strictly monitored by the appropriate safety officer.</a:t>
            </a:r>
          </a:p>
          <a:p>
            <a:pPr marL="285750" lvl="1" indent="-285750">
              <a:buFont typeface="Wingdings" panose="05000000000000000000" pitchFamily="2" charset="2"/>
              <a:buChar char="ü"/>
            </a:pPr>
            <a:r>
              <a:rPr lang="en-ZA" sz="1600" dirty="0">
                <a:latin typeface="Arial"/>
                <a:ea typeface="Calibri"/>
              </a:rPr>
              <a:t>Ensure that all STOP/START and emergency controls are clearly marked and that maintenance staff are familiar with the location of these safety systems. </a:t>
            </a:r>
          </a:p>
          <a:p>
            <a:pPr marL="285750" lvl="1" indent="-285750">
              <a:buFont typeface="Wingdings" panose="05000000000000000000" pitchFamily="2" charset="2"/>
              <a:buChar char="ü"/>
            </a:pPr>
            <a:r>
              <a:rPr lang="en-ZA" sz="1600" dirty="0">
                <a:latin typeface="Arial"/>
                <a:ea typeface="Calibri"/>
              </a:rPr>
              <a:t>Keep the area around the belt clean and tidy and apply good housekeeping practices to minimize potential hazards. </a:t>
            </a:r>
          </a:p>
          <a:p>
            <a:pPr marL="285750" lvl="1" indent="-285750">
              <a:buFont typeface="Wingdings" panose="05000000000000000000" pitchFamily="2" charset="2"/>
              <a:buChar char="ü"/>
            </a:pPr>
            <a:r>
              <a:rPr lang="en-ZA" sz="1600" dirty="0">
                <a:latin typeface="Arial"/>
                <a:ea typeface="Calibri"/>
              </a:rPr>
              <a:t>Lock out, isolate and tag all areas before working on any part of the conveyor. </a:t>
            </a:r>
          </a:p>
          <a:p>
            <a:pPr marL="285750" lvl="1" indent="-285750">
              <a:buFont typeface="Wingdings" panose="05000000000000000000" pitchFamily="2" charset="2"/>
              <a:buChar char="ü"/>
            </a:pPr>
            <a:r>
              <a:rPr lang="en-ZA" sz="1600" dirty="0">
                <a:latin typeface="Arial"/>
                <a:ea typeface="Calibri"/>
              </a:rPr>
              <a:t>Do not climb on, over or crawl under any conveyor. </a:t>
            </a:r>
          </a:p>
          <a:p>
            <a:pPr marL="285750" lvl="1" indent="-285750">
              <a:buFont typeface="Wingdings" panose="05000000000000000000" pitchFamily="2" charset="2"/>
              <a:buChar char="ü"/>
            </a:pPr>
            <a:r>
              <a:rPr lang="en-ZA" sz="1600" dirty="0">
                <a:latin typeface="Arial"/>
                <a:ea typeface="Calibri"/>
              </a:rPr>
              <a:t>Do not ride on any conveyor unless the conveyor is approved and licensed for man-riding purposes. </a:t>
            </a:r>
          </a:p>
          <a:p>
            <a:pPr marL="285750" lvl="1" indent="-285750">
              <a:buFont typeface="Wingdings" panose="05000000000000000000" pitchFamily="2" charset="2"/>
              <a:buChar char="ü"/>
            </a:pPr>
            <a:r>
              <a:rPr lang="en-ZA" sz="1600" dirty="0">
                <a:latin typeface="Arial"/>
                <a:ea typeface="Calibri"/>
              </a:rPr>
              <a:t>The only action that can be undertaken with the belt in motion is tracking of the belt. </a:t>
            </a:r>
          </a:p>
          <a:p>
            <a:pPr marL="285750" lvl="1" indent="-285750">
              <a:buFont typeface="Wingdings" panose="05000000000000000000" pitchFamily="2" charset="2"/>
              <a:buChar char="ü"/>
            </a:pPr>
            <a:r>
              <a:rPr lang="en-ZA" sz="1600" dirty="0">
                <a:latin typeface="Arial"/>
                <a:ea typeface="Calibri"/>
              </a:rPr>
              <a:t>Ensure that pre-start alarm is working correctly and if not, isolate the conveyor and request that it be repaired. </a:t>
            </a:r>
          </a:p>
        </p:txBody>
      </p:sp>
      <p:sp>
        <p:nvSpPr>
          <p:cNvPr id="4" name="Title 1"/>
          <p:cNvSpPr>
            <a:spLocks noGrp="1"/>
          </p:cNvSpPr>
          <p:nvPr>
            <p:ph type="title"/>
          </p:nvPr>
        </p:nvSpPr>
        <p:spPr>
          <a:xfrm>
            <a:off x="457200" y="173040"/>
            <a:ext cx="8229600" cy="1143000"/>
          </a:xfrm>
        </p:spPr>
        <p:txBody>
          <a:bodyPr>
            <a:normAutofit/>
          </a:bodyPr>
          <a:lstStyle/>
          <a:p>
            <a:r>
              <a:rPr lang="en-ZA" sz="3600" dirty="0">
                <a:solidFill>
                  <a:schemeClr val="tx1"/>
                </a:solidFill>
              </a:rPr>
              <a:t>2.5.	Safe Operating Procedures </a:t>
            </a:r>
          </a:p>
        </p:txBody>
      </p:sp>
    </p:spTree>
    <p:extLst>
      <p:ext uri="{BB962C8B-B14F-4D97-AF65-F5344CB8AC3E}">
        <p14:creationId xmlns:p14="http://schemas.microsoft.com/office/powerpoint/2010/main" val="601759371"/>
      </p:ext>
    </p:extLst>
  </p:cSld>
  <p:clrMapOvr>
    <a:masterClrMapping/>
  </p:clrMapOvr>
</p:sld>
</file>

<file path=ppt/theme/theme1.xml><?xml version="1.0" encoding="utf-8"?>
<a:theme xmlns:a="http://schemas.openxmlformats.org/drawingml/2006/main" name="Depth">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6236</TotalTime>
  <Words>4585</Words>
  <Application>Microsoft Office PowerPoint</Application>
  <PresentationFormat>On-screen Show (4:3)</PresentationFormat>
  <Paragraphs>242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Corbel</vt:lpstr>
      <vt:lpstr>Wingdings</vt:lpstr>
      <vt:lpstr>Depth</vt:lpstr>
      <vt:lpstr>PowerPoint Presentation</vt:lpstr>
      <vt:lpstr>OPERATOR TRAINING</vt:lpstr>
      <vt:lpstr>OPERATOR TRAINING</vt:lpstr>
      <vt:lpstr>OPERATOR TRAINING</vt:lpstr>
      <vt:lpstr>1.  INTRODUCTION</vt:lpstr>
      <vt:lpstr>2. SAFETY AROUND BELT CONVEYORS</vt:lpstr>
      <vt:lpstr>2.2. Stored Energy</vt:lpstr>
      <vt:lpstr>2.3.  Lock out Systems</vt:lpstr>
      <vt:lpstr>2.5. Safe Operating Procedures </vt:lpstr>
      <vt:lpstr>2.6. Basic Check List Prior to Re-starting a   Conveyor </vt:lpstr>
      <vt:lpstr>3. CONVEYOR SYSTEM PROTECTION   DEVICES </vt:lpstr>
      <vt:lpstr>3.1.  Belt Control</vt:lpstr>
      <vt:lpstr>3.2.   Stop/Start </vt:lpstr>
      <vt:lpstr>3.4. Lock out </vt:lpstr>
      <vt:lpstr>3.5.  Belt Alignment</vt:lpstr>
      <vt:lpstr>3.6. Belt Overload </vt:lpstr>
      <vt:lpstr>PowerPoint Presentation</vt:lpstr>
      <vt:lpstr>3.8.  Take-up Over-travel </vt:lpstr>
      <vt:lpstr>3.9. Transfer Chute Plug or Blocked    Chute </vt:lpstr>
      <vt:lpstr>3.10.   Pull-cord Stations </vt:lpstr>
      <vt:lpstr>PowerPoint Presentation</vt:lpstr>
      <vt:lpstr>3.12.  Belt Weighers </vt:lpstr>
      <vt:lpstr>PowerPoint Presentation</vt:lpstr>
      <vt:lpstr>3.15.  Dust Collectors</vt:lpstr>
      <vt:lpstr>3.17.  Air Compressors</vt:lpstr>
      <vt:lpstr>3.18.     Astronomical Timer</vt:lpstr>
      <vt:lpstr>4. CONVEYOR STARTING AND STOPPING  </vt:lpstr>
      <vt:lpstr>PowerPoint Presentation</vt:lpstr>
      <vt:lpstr>5. ELECTRICS</vt:lpstr>
      <vt:lpstr>PowerPoint Presentation</vt:lpstr>
      <vt:lpstr>6. SAFE WORK PROCEDURE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Wilson</dc:creator>
  <cp:lastModifiedBy>Jean McGredy</cp:lastModifiedBy>
  <cp:revision>174</cp:revision>
  <cp:lastPrinted>2014-02-21T07:28:50Z</cp:lastPrinted>
  <dcterms:created xsi:type="dcterms:W3CDTF">2014-02-12T19:29:49Z</dcterms:created>
  <dcterms:modified xsi:type="dcterms:W3CDTF">2021-04-28T09:37:21Z</dcterms:modified>
</cp:coreProperties>
</file>