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5"/>
  </p:notesMasterIdLst>
  <p:sldIdLst>
    <p:sldId id="256" r:id="rId2"/>
    <p:sldId id="293" r:id="rId3"/>
    <p:sldId id="292" r:id="rId4"/>
    <p:sldId id="257" r:id="rId5"/>
    <p:sldId id="258" r:id="rId6"/>
    <p:sldId id="259" r:id="rId7"/>
    <p:sldId id="287" r:id="rId8"/>
    <p:sldId id="288" r:id="rId9"/>
    <p:sldId id="286" r:id="rId10"/>
    <p:sldId id="289" r:id="rId11"/>
    <p:sldId id="290" r:id="rId12"/>
    <p:sldId id="283" r:id="rId13"/>
    <p:sldId id="260" r:id="rId14"/>
    <p:sldId id="263" r:id="rId15"/>
    <p:sldId id="265" r:id="rId16"/>
    <p:sldId id="266" r:id="rId17"/>
    <p:sldId id="269" r:id="rId18"/>
    <p:sldId id="270" r:id="rId19"/>
    <p:sldId id="271" r:id="rId20"/>
    <p:sldId id="272" r:id="rId21"/>
    <p:sldId id="273" r:id="rId22"/>
    <p:sldId id="274" r:id="rId23"/>
    <p:sldId id="275" r:id="rId24"/>
    <p:sldId id="276" r:id="rId25"/>
    <p:sldId id="277" r:id="rId26"/>
    <p:sldId id="291" r:id="rId27"/>
    <p:sldId id="278" r:id="rId28"/>
    <p:sldId id="279" r:id="rId29"/>
    <p:sldId id="280" r:id="rId30"/>
    <p:sldId id="284" r:id="rId31"/>
    <p:sldId id="285" r:id="rId32"/>
    <p:sldId id="281" r:id="rId33"/>
    <p:sldId id="28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AD2819-0DBF-445B-A332-2FEF4313D972}" type="datetimeFigureOut">
              <a:rPr lang="en-ZA" smtClean="0"/>
              <a:t>2021-04-28</a:t>
            </a:fld>
            <a:endParaRPr lang="en-ZA"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DCC56D-5539-4016-951E-2603E4CECE0C}" type="slidenum">
              <a:rPr lang="en-ZA" smtClean="0"/>
              <a:t>‹#›</a:t>
            </a:fld>
            <a:endParaRPr lang="en-ZA" dirty="0"/>
          </a:p>
        </p:txBody>
      </p:sp>
    </p:spTree>
    <p:extLst>
      <p:ext uri="{BB962C8B-B14F-4D97-AF65-F5344CB8AC3E}">
        <p14:creationId xmlns:p14="http://schemas.microsoft.com/office/powerpoint/2010/main" val="3078813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FDCC56D-5539-4016-951E-2603E4CECE0C}" type="slidenum">
              <a:rPr lang="en-ZA" smtClean="0"/>
              <a:t>9</a:t>
            </a:fld>
            <a:endParaRPr lang="en-ZA" dirty="0"/>
          </a:p>
        </p:txBody>
      </p:sp>
    </p:spTree>
    <p:extLst>
      <p:ext uri="{BB962C8B-B14F-4D97-AF65-F5344CB8AC3E}">
        <p14:creationId xmlns:p14="http://schemas.microsoft.com/office/powerpoint/2010/main" val="3810178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FDCC56D-5539-4016-951E-2603E4CECE0C}" type="slidenum">
              <a:rPr lang="en-ZA" smtClean="0"/>
              <a:t>13</a:t>
            </a:fld>
            <a:endParaRPr lang="en-ZA" dirty="0"/>
          </a:p>
        </p:txBody>
      </p:sp>
    </p:spTree>
    <p:extLst>
      <p:ext uri="{BB962C8B-B14F-4D97-AF65-F5344CB8AC3E}">
        <p14:creationId xmlns:p14="http://schemas.microsoft.com/office/powerpoint/2010/main" val="3409815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a:t>Click to edit Master title style</a:t>
            </a:r>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9" name="Date Placeholder 18"/>
          <p:cNvSpPr>
            <a:spLocks noGrp="1"/>
          </p:cNvSpPr>
          <p:nvPr>
            <p:ph type="dt" sz="half" idx="10"/>
          </p:nvPr>
        </p:nvSpPr>
        <p:spPr/>
        <p:txBody>
          <a:bodyPr/>
          <a:lstStyle/>
          <a:p>
            <a:fld id="{61D1173E-045F-4594-864B-01B85ACEBECC}" type="datetimeFigureOut">
              <a:rPr lang="en-ZA" smtClean="0"/>
              <a:t>2021-04-28</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11" name="Slide Number Placeholder 10"/>
          <p:cNvSpPr>
            <a:spLocks noGrp="1"/>
          </p:cNvSpPr>
          <p:nvPr>
            <p:ph type="sldNum" sz="quarter" idx="12"/>
          </p:nvPr>
        </p:nvSpPr>
        <p:spPr/>
        <p:txBody>
          <a:bodyPr/>
          <a:lstStyle/>
          <a:p>
            <a:fld id="{C814CAF7-83D4-43B3-B6C6-526124D434A1}" type="slidenum">
              <a:rPr lang="en-ZA" smtClean="0"/>
              <a:t>‹#›</a:t>
            </a:fld>
            <a:endParaRPr lang="en-Z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1D1173E-045F-4594-864B-01B85ACEBECC}" type="datetimeFigureOut">
              <a:rPr lang="en-ZA" smtClean="0"/>
              <a:t>2021-04-28</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814CAF7-83D4-43B3-B6C6-526124D434A1}" type="slidenum">
              <a:rPr lang="en-ZA" smtClean="0"/>
              <a:t>‹#›</a:t>
            </a:fld>
            <a:endParaRPr lang="en-Z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1D1173E-045F-4594-864B-01B85ACEBECC}" type="datetimeFigureOut">
              <a:rPr lang="en-ZA" smtClean="0"/>
              <a:t>2021-04-28</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814CAF7-83D4-43B3-B6C6-526124D434A1}" type="slidenum">
              <a:rPr lang="en-ZA" smtClean="0"/>
              <a:t>‹#›</a:t>
            </a:fld>
            <a:endParaRPr lang="en-Z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1D1173E-045F-4594-864B-01B85ACEBECC}" type="datetimeFigureOut">
              <a:rPr lang="en-ZA" smtClean="0"/>
              <a:t>2021-04-28</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814CAF7-83D4-43B3-B6C6-526124D434A1}" type="slidenum">
              <a:rPr lang="en-ZA" smtClean="0"/>
              <a:t>‹#›</a:t>
            </a:fld>
            <a:endParaRPr lang="en-Z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a:t>Click to edit Master title style</a:t>
            </a:r>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1D1173E-045F-4594-864B-01B85ACEBECC}" type="datetimeFigureOut">
              <a:rPr lang="en-ZA" smtClean="0"/>
              <a:t>2021-04-28</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814CAF7-83D4-43B3-B6C6-526124D434A1}" type="slidenum">
              <a:rPr lang="en-ZA" smtClean="0"/>
              <a:t>‹#›</a:t>
            </a:fld>
            <a:endParaRPr lang="en-Z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1D1173E-045F-4594-864B-01B85ACEBECC}" type="datetimeFigureOut">
              <a:rPr lang="en-ZA" smtClean="0"/>
              <a:t>2021-04-28</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C814CAF7-83D4-43B3-B6C6-526124D434A1}" type="slidenum">
              <a:rPr lang="en-ZA" smtClean="0"/>
              <a:t>‹#›</a:t>
            </a:fld>
            <a:endParaRPr lang="en-Z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a:t>Click to edit Master title style</a:t>
            </a:r>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1D1173E-045F-4594-864B-01B85ACEBECC}" type="datetimeFigureOut">
              <a:rPr lang="en-ZA" smtClean="0"/>
              <a:t>2021-04-28</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C814CAF7-83D4-43B3-B6C6-526124D434A1}" type="slidenum">
              <a:rPr lang="en-ZA" smtClean="0"/>
              <a:t>‹#›</a:t>
            </a:fld>
            <a:endParaRPr lang="en-Z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1D1173E-045F-4594-864B-01B85ACEBECC}" type="datetimeFigureOut">
              <a:rPr lang="en-ZA" smtClean="0"/>
              <a:t>2021-04-28</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C814CAF7-83D4-43B3-B6C6-526124D434A1}" type="slidenum">
              <a:rPr lang="en-ZA" smtClean="0"/>
              <a:t>‹#›</a:t>
            </a:fld>
            <a:endParaRPr lang="en-Z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fld id="{61D1173E-045F-4594-864B-01B85ACEBECC}" type="datetimeFigureOut">
              <a:rPr lang="en-ZA" smtClean="0"/>
              <a:t>2021-04-28</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C814CAF7-83D4-43B3-B6C6-526124D434A1}" type="slidenum">
              <a:rPr lang="en-ZA" smtClean="0"/>
              <a:t>‹#›</a:t>
            </a:fld>
            <a:endParaRPr lang="en-Z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a:t>Click to edit Master title style</a:t>
            </a:r>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1D1173E-045F-4594-864B-01B85ACEBECC}" type="datetimeFigureOut">
              <a:rPr lang="en-ZA" smtClean="0"/>
              <a:t>2021-04-28</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C814CAF7-83D4-43B3-B6C6-526124D434A1}" type="slidenum">
              <a:rPr lang="en-ZA" smtClean="0"/>
              <a:t>‹#›</a:t>
            </a:fld>
            <a:endParaRPr lang="en-Z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a:t>Click to edit Master title style</a:t>
            </a:r>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1D1173E-045F-4594-864B-01B85ACEBECC}" type="datetimeFigureOut">
              <a:rPr lang="en-ZA" smtClean="0"/>
              <a:t>2021-04-28</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C814CAF7-83D4-43B3-B6C6-526124D434A1}" type="slidenum">
              <a:rPr lang="en-ZA" smtClean="0"/>
              <a:t>‹#›</a:t>
            </a:fld>
            <a:endParaRPr lang="en-ZA" dirty="0"/>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dirty="0"/>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a:t>Click to edit Master title style</a:t>
            </a:r>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1D1173E-045F-4594-864B-01B85ACEBECC}" type="datetimeFigureOut">
              <a:rPr lang="en-ZA" smtClean="0"/>
              <a:t>2021-04-28</a:t>
            </a:fld>
            <a:endParaRPr lang="en-ZA" dirty="0"/>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ZA" dirty="0"/>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814CAF7-83D4-43B3-B6C6-526124D434A1}" type="slidenum">
              <a:rPr lang="en-ZA" smtClean="0"/>
              <a:t>‹#›</a:t>
            </a:fld>
            <a:endParaRPr lang="en-ZA"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124744"/>
            <a:ext cx="7772400" cy="2304256"/>
          </a:xfrm>
        </p:spPr>
        <p:txBody>
          <a:bodyPr>
            <a:normAutofit/>
          </a:bodyPr>
          <a:lstStyle/>
          <a:p>
            <a:pPr algn="ctr"/>
            <a:r>
              <a:rPr lang="en-ZA" dirty="0"/>
              <a:t>MATERIAL HANDLING PRESENTATION</a:t>
            </a:r>
            <a:br>
              <a:rPr lang="en-ZA" dirty="0"/>
            </a:br>
            <a:r>
              <a:rPr lang="en-ZA" dirty="0"/>
              <a:t> </a:t>
            </a:r>
            <a:r>
              <a:rPr lang="en-ZA" sz="2700" dirty="0">
                <a:solidFill>
                  <a:schemeClr val="tx1"/>
                </a:solidFill>
              </a:rPr>
              <a:t>Where common sense did not prevail</a:t>
            </a:r>
          </a:p>
        </p:txBody>
      </p:sp>
      <p:pic>
        <p:nvPicPr>
          <p:cNvPr id="3" name="Picture 2">
            <a:extLst>
              <a:ext uri="{FF2B5EF4-FFF2-40B4-BE49-F238E27FC236}">
                <a16:creationId xmlns:a16="http://schemas.microsoft.com/office/drawing/2014/main" id="{42CAB422-9A1F-4142-8AEB-D556046AF383}"/>
              </a:ext>
            </a:extLst>
          </p:cNvPr>
          <p:cNvPicPr>
            <a:picLocks noChangeAspect="1"/>
          </p:cNvPicPr>
          <p:nvPr/>
        </p:nvPicPr>
        <p:blipFill>
          <a:blip r:embed="rId2"/>
          <a:stretch>
            <a:fillRect/>
          </a:stretch>
        </p:blipFill>
        <p:spPr>
          <a:xfrm>
            <a:off x="959807" y="4005064"/>
            <a:ext cx="7224386" cy="1487553"/>
          </a:xfrm>
          <a:prstGeom prst="rect">
            <a:avLst/>
          </a:prstGeom>
        </p:spPr>
      </p:pic>
    </p:spTree>
    <p:extLst>
      <p:ext uri="{BB962C8B-B14F-4D97-AF65-F5344CB8AC3E}">
        <p14:creationId xmlns:p14="http://schemas.microsoft.com/office/powerpoint/2010/main" val="3528300628"/>
      </p:ext>
    </p:extLst>
  </p:cSld>
  <p:clrMapOvr>
    <a:masterClrMapping/>
  </p:clrMapOvr>
  <p:transition spd="slow" advTm="834">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166" y="5155529"/>
            <a:ext cx="8183880" cy="627403"/>
          </a:xfrm>
        </p:spPr>
        <p:txBody>
          <a:bodyPr>
            <a:normAutofit/>
          </a:bodyPr>
          <a:lstStyle/>
          <a:p>
            <a:pPr algn="ctr"/>
            <a:r>
              <a:rPr lang="en-US" sz="2800" dirty="0"/>
              <a:t>    Head chute affixed to head platform.</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03136" y="530225"/>
            <a:ext cx="5583766" cy="4187825"/>
          </a:xfrm>
        </p:spPr>
      </p:pic>
      <p:sp>
        <p:nvSpPr>
          <p:cNvPr id="5" name="Text Box 2">
            <a:extLst>
              <a:ext uri="{FF2B5EF4-FFF2-40B4-BE49-F238E27FC236}">
                <a16:creationId xmlns:a16="http://schemas.microsoft.com/office/drawing/2014/main" id="{9A5C9120-B829-47FE-A27A-3AECC940A5BB}"/>
              </a:ext>
            </a:extLst>
          </p:cNvPr>
          <p:cNvSpPr txBox="1">
            <a:spLocks noChangeArrowheads="1"/>
          </p:cNvSpPr>
          <p:nvPr/>
        </p:nvSpPr>
        <p:spPr bwMode="auto">
          <a:xfrm>
            <a:off x="457200" y="5784594"/>
            <a:ext cx="3845399" cy="751422"/>
          </a:xfrm>
          <a:prstGeom prst="rect">
            <a:avLst/>
          </a:prstGeom>
          <a:noFill/>
          <a:ln w="0">
            <a:noFill/>
            <a:miter lim="800000"/>
            <a:headEnd/>
            <a:tailEnd/>
          </a:ln>
        </p:spPr>
        <p:txBody>
          <a:bodyPr rot="0" vert="horz" wrap="square" lIns="91440" tIns="45720" rIns="91440" bIns="45720" anchor="t" anchorCtr="0">
            <a:noAutofit/>
          </a:bodyPr>
          <a:lstStyle/>
          <a:p>
            <a:pPr algn="just">
              <a:lnSpc>
                <a:spcPct val="50000"/>
              </a:lnSpc>
              <a:spcAft>
                <a:spcPts val="1000"/>
              </a:spcAft>
            </a:pPr>
            <a:r>
              <a:rPr lang="en-GB" sz="1200" b="1" dirty="0">
                <a:effectLst/>
                <a:latin typeface="Calibri"/>
                <a:ea typeface="Calibri"/>
                <a:cs typeface="Times New Roman"/>
              </a:rPr>
              <a:t> </a:t>
            </a:r>
            <a:endParaRPr lang="en-GB" sz="1100" dirty="0">
              <a:effectLst/>
              <a:latin typeface="Calibri"/>
              <a:ea typeface="Calibri"/>
              <a:cs typeface="Times New Roman"/>
            </a:endParaRPr>
          </a:p>
          <a:p>
            <a:pPr algn="just">
              <a:lnSpc>
                <a:spcPct val="115000"/>
              </a:lnSpc>
              <a:spcAft>
                <a:spcPts val="0"/>
              </a:spcAft>
            </a:pPr>
            <a:r>
              <a:rPr lang="en-GB" sz="1600" b="1" dirty="0">
                <a:effectLst/>
                <a:latin typeface="Calibri"/>
                <a:ea typeface="Calibri"/>
                <a:cs typeface="Times New Roman"/>
              </a:rPr>
              <a:t>The Institute of Materials Handling </a:t>
            </a:r>
            <a:endParaRPr lang="en-GB" sz="1600" dirty="0">
              <a:effectLst/>
              <a:latin typeface="Calibri"/>
              <a:ea typeface="Calibri"/>
              <a:cs typeface="Times New Roman"/>
            </a:endParaRPr>
          </a:p>
        </p:txBody>
      </p:sp>
      <p:pic>
        <p:nvPicPr>
          <p:cNvPr id="6" name="Picture 2">
            <a:extLst>
              <a:ext uri="{FF2B5EF4-FFF2-40B4-BE49-F238E27FC236}">
                <a16:creationId xmlns:a16="http://schemas.microsoft.com/office/drawing/2014/main" id="{0E6DE9B7-7ACB-48FD-A773-430DD2B8E4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5949280"/>
            <a:ext cx="368200" cy="514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3435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871103"/>
            <a:ext cx="8183880" cy="1051560"/>
          </a:xfrm>
        </p:spPr>
        <p:txBody>
          <a:bodyPr>
            <a:normAutofit fontScale="90000"/>
          </a:bodyPr>
          <a:lstStyle/>
          <a:p>
            <a:pPr algn="ctr"/>
            <a:r>
              <a:rPr lang="en-US" dirty="0"/>
              <a:t>The head chute was modified to be supported by the silo floor.</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03136" y="530225"/>
            <a:ext cx="5583766" cy="4187825"/>
          </a:xfrm>
        </p:spPr>
      </p:pic>
      <p:sp>
        <p:nvSpPr>
          <p:cNvPr id="5" name="Text Box 2">
            <a:extLst>
              <a:ext uri="{FF2B5EF4-FFF2-40B4-BE49-F238E27FC236}">
                <a16:creationId xmlns:a16="http://schemas.microsoft.com/office/drawing/2014/main" id="{707BE7B2-00A2-4999-A0C0-C517F4379E93}"/>
              </a:ext>
            </a:extLst>
          </p:cNvPr>
          <p:cNvSpPr txBox="1">
            <a:spLocks noChangeArrowheads="1"/>
          </p:cNvSpPr>
          <p:nvPr/>
        </p:nvSpPr>
        <p:spPr bwMode="auto">
          <a:xfrm>
            <a:off x="457200" y="5784594"/>
            <a:ext cx="3845399" cy="751422"/>
          </a:xfrm>
          <a:prstGeom prst="rect">
            <a:avLst/>
          </a:prstGeom>
          <a:noFill/>
          <a:ln w="0">
            <a:noFill/>
            <a:miter lim="800000"/>
            <a:headEnd/>
            <a:tailEnd/>
          </a:ln>
        </p:spPr>
        <p:txBody>
          <a:bodyPr rot="0" vert="horz" wrap="square" lIns="91440" tIns="45720" rIns="91440" bIns="45720" anchor="t" anchorCtr="0">
            <a:noAutofit/>
          </a:bodyPr>
          <a:lstStyle/>
          <a:p>
            <a:pPr algn="just">
              <a:lnSpc>
                <a:spcPct val="50000"/>
              </a:lnSpc>
              <a:spcAft>
                <a:spcPts val="1000"/>
              </a:spcAft>
            </a:pPr>
            <a:r>
              <a:rPr lang="en-GB" sz="1200" b="1" dirty="0">
                <a:effectLst/>
                <a:latin typeface="Calibri"/>
                <a:ea typeface="Calibri"/>
                <a:cs typeface="Times New Roman"/>
              </a:rPr>
              <a:t> </a:t>
            </a:r>
            <a:endParaRPr lang="en-GB" sz="1100" dirty="0">
              <a:effectLst/>
              <a:latin typeface="Calibri"/>
              <a:ea typeface="Calibri"/>
              <a:cs typeface="Times New Roman"/>
            </a:endParaRPr>
          </a:p>
          <a:p>
            <a:pPr algn="just">
              <a:lnSpc>
                <a:spcPct val="115000"/>
              </a:lnSpc>
              <a:spcAft>
                <a:spcPts val="0"/>
              </a:spcAft>
            </a:pPr>
            <a:r>
              <a:rPr lang="en-GB" sz="1600" b="1" dirty="0">
                <a:effectLst/>
                <a:latin typeface="Calibri"/>
                <a:ea typeface="Calibri"/>
                <a:cs typeface="Times New Roman"/>
              </a:rPr>
              <a:t>The Institute of Materials Handling </a:t>
            </a:r>
            <a:endParaRPr lang="en-GB" sz="1600" dirty="0">
              <a:effectLst/>
              <a:latin typeface="Calibri"/>
              <a:ea typeface="Calibri"/>
              <a:cs typeface="Times New Roman"/>
            </a:endParaRPr>
          </a:p>
        </p:txBody>
      </p:sp>
      <p:pic>
        <p:nvPicPr>
          <p:cNvPr id="6" name="Picture 2">
            <a:extLst>
              <a:ext uri="{FF2B5EF4-FFF2-40B4-BE49-F238E27FC236}">
                <a16:creationId xmlns:a16="http://schemas.microsoft.com/office/drawing/2014/main" id="{6FA4DC70-7648-4A3B-AF82-BD828FE9AB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5949280"/>
            <a:ext cx="368200" cy="514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4617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4890228"/>
            <a:ext cx="8183880" cy="1051560"/>
          </a:xfrm>
        </p:spPr>
        <p:txBody>
          <a:bodyPr>
            <a:normAutofit fontScale="90000"/>
          </a:bodyPr>
          <a:lstStyle/>
          <a:p>
            <a:pPr algn="ctr"/>
            <a:r>
              <a:rPr lang="en-US" dirty="0"/>
              <a:t>Safety hand railing had to be                     added to protect personnel.</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24585" y="530225"/>
            <a:ext cx="3140868" cy="4187825"/>
          </a:xfrm>
        </p:spPr>
      </p:pic>
      <p:sp>
        <p:nvSpPr>
          <p:cNvPr id="4" name="Text Box 2">
            <a:extLst>
              <a:ext uri="{FF2B5EF4-FFF2-40B4-BE49-F238E27FC236}">
                <a16:creationId xmlns:a16="http://schemas.microsoft.com/office/drawing/2014/main" id="{165A1B4B-4700-496B-BB57-49CDF05E7A44}"/>
              </a:ext>
            </a:extLst>
          </p:cNvPr>
          <p:cNvSpPr txBox="1">
            <a:spLocks noChangeArrowheads="1"/>
          </p:cNvSpPr>
          <p:nvPr/>
        </p:nvSpPr>
        <p:spPr bwMode="auto">
          <a:xfrm>
            <a:off x="457200" y="5784594"/>
            <a:ext cx="3845399" cy="751422"/>
          </a:xfrm>
          <a:prstGeom prst="rect">
            <a:avLst/>
          </a:prstGeom>
          <a:noFill/>
          <a:ln w="0">
            <a:noFill/>
            <a:miter lim="800000"/>
            <a:headEnd/>
            <a:tailEnd/>
          </a:ln>
        </p:spPr>
        <p:txBody>
          <a:bodyPr rot="0" vert="horz" wrap="square" lIns="91440" tIns="45720" rIns="91440" bIns="45720" anchor="t" anchorCtr="0">
            <a:noAutofit/>
          </a:bodyPr>
          <a:lstStyle/>
          <a:p>
            <a:pPr algn="just">
              <a:lnSpc>
                <a:spcPct val="50000"/>
              </a:lnSpc>
              <a:spcAft>
                <a:spcPts val="1000"/>
              </a:spcAft>
            </a:pPr>
            <a:r>
              <a:rPr lang="en-GB" sz="1200" b="1" dirty="0">
                <a:effectLst/>
                <a:latin typeface="Calibri"/>
                <a:ea typeface="Calibri"/>
                <a:cs typeface="Times New Roman"/>
              </a:rPr>
              <a:t> </a:t>
            </a:r>
            <a:endParaRPr lang="en-GB" sz="1100" dirty="0">
              <a:effectLst/>
              <a:latin typeface="Calibri"/>
              <a:ea typeface="Calibri"/>
              <a:cs typeface="Times New Roman"/>
            </a:endParaRPr>
          </a:p>
          <a:p>
            <a:pPr algn="just">
              <a:lnSpc>
                <a:spcPct val="115000"/>
              </a:lnSpc>
              <a:spcAft>
                <a:spcPts val="0"/>
              </a:spcAft>
            </a:pPr>
            <a:r>
              <a:rPr lang="en-GB" sz="1600" b="1" dirty="0">
                <a:effectLst/>
                <a:latin typeface="Calibri"/>
                <a:ea typeface="Calibri"/>
                <a:cs typeface="Times New Roman"/>
              </a:rPr>
              <a:t>The Institute of Materials Handling </a:t>
            </a:r>
            <a:endParaRPr lang="en-GB" sz="1600" dirty="0">
              <a:effectLst/>
              <a:latin typeface="Calibri"/>
              <a:ea typeface="Calibri"/>
              <a:cs typeface="Times New Roman"/>
            </a:endParaRPr>
          </a:p>
        </p:txBody>
      </p:sp>
      <p:pic>
        <p:nvPicPr>
          <p:cNvPr id="5" name="Picture 2">
            <a:extLst>
              <a:ext uri="{FF2B5EF4-FFF2-40B4-BE49-F238E27FC236}">
                <a16:creationId xmlns:a16="http://schemas.microsoft.com/office/drawing/2014/main" id="{A434023D-D56A-464D-939D-7E2A638AC9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5949280"/>
            <a:ext cx="368200" cy="514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2350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55320" y="682752"/>
            <a:ext cx="8183880" cy="4187952"/>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buFont typeface="Wingdings 2"/>
              <a:buNone/>
            </a:pPr>
            <a:endParaRPr lang="en-ZA" dirty="0"/>
          </a:p>
          <a:p>
            <a:pPr>
              <a:buFont typeface="Arial" panose="020B0604020202020204" pitchFamily="34" charset="0"/>
              <a:buChar char="•"/>
            </a:pPr>
            <a:endParaRPr lang="en-ZA" b="1" u="sng"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620688"/>
            <a:ext cx="5940152" cy="4455114"/>
          </a:xfrm>
          <a:prstGeom prst="rect">
            <a:avLst/>
          </a:prstGeom>
        </p:spPr>
      </p:pic>
      <p:sp>
        <p:nvSpPr>
          <p:cNvPr id="5" name="Title 1"/>
          <p:cNvSpPr>
            <a:spLocks noGrp="1"/>
          </p:cNvSpPr>
          <p:nvPr>
            <p:ph type="title"/>
          </p:nvPr>
        </p:nvSpPr>
        <p:spPr>
          <a:xfrm>
            <a:off x="502920" y="5007741"/>
            <a:ext cx="8183880" cy="897174"/>
          </a:xfrm>
        </p:spPr>
        <p:txBody>
          <a:bodyPr>
            <a:normAutofit/>
          </a:bodyPr>
          <a:lstStyle/>
          <a:p>
            <a:pPr algn="ctr"/>
            <a:r>
              <a:rPr lang="en-US" sz="2400" dirty="0"/>
              <a:t>Holes had to be filled to take conveyor forces that were not allowed for e.g. flooded belt.</a:t>
            </a:r>
          </a:p>
        </p:txBody>
      </p:sp>
      <p:sp>
        <p:nvSpPr>
          <p:cNvPr id="6" name="Text Box 2">
            <a:extLst>
              <a:ext uri="{FF2B5EF4-FFF2-40B4-BE49-F238E27FC236}">
                <a16:creationId xmlns:a16="http://schemas.microsoft.com/office/drawing/2014/main" id="{6B06E5E5-DCFF-497C-918E-5DE5AA0FBC70}"/>
              </a:ext>
            </a:extLst>
          </p:cNvPr>
          <p:cNvSpPr txBox="1">
            <a:spLocks noChangeArrowheads="1"/>
          </p:cNvSpPr>
          <p:nvPr/>
        </p:nvSpPr>
        <p:spPr bwMode="auto">
          <a:xfrm>
            <a:off x="457200" y="5784594"/>
            <a:ext cx="3845399" cy="751422"/>
          </a:xfrm>
          <a:prstGeom prst="rect">
            <a:avLst/>
          </a:prstGeom>
          <a:noFill/>
          <a:ln w="0">
            <a:noFill/>
            <a:miter lim="800000"/>
            <a:headEnd/>
            <a:tailEnd/>
          </a:ln>
        </p:spPr>
        <p:txBody>
          <a:bodyPr rot="0" vert="horz" wrap="square" lIns="91440" tIns="45720" rIns="91440" bIns="45720" anchor="t" anchorCtr="0">
            <a:noAutofit/>
          </a:bodyPr>
          <a:lstStyle/>
          <a:p>
            <a:pPr algn="just">
              <a:lnSpc>
                <a:spcPct val="50000"/>
              </a:lnSpc>
              <a:spcAft>
                <a:spcPts val="1000"/>
              </a:spcAft>
            </a:pPr>
            <a:r>
              <a:rPr lang="en-GB" sz="1200" b="1" dirty="0">
                <a:effectLst/>
                <a:latin typeface="Calibri"/>
                <a:ea typeface="Calibri"/>
                <a:cs typeface="Times New Roman"/>
              </a:rPr>
              <a:t> </a:t>
            </a:r>
            <a:endParaRPr lang="en-GB" sz="1100" dirty="0">
              <a:effectLst/>
              <a:latin typeface="Calibri"/>
              <a:ea typeface="Calibri"/>
              <a:cs typeface="Times New Roman"/>
            </a:endParaRPr>
          </a:p>
          <a:p>
            <a:pPr algn="just">
              <a:lnSpc>
                <a:spcPct val="115000"/>
              </a:lnSpc>
              <a:spcAft>
                <a:spcPts val="0"/>
              </a:spcAft>
            </a:pPr>
            <a:r>
              <a:rPr lang="en-GB" sz="1600" b="1" dirty="0">
                <a:effectLst/>
                <a:latin typeface="Calibri"/>
                <a:ea typeface="Calibri"/>
                <a:cs typeface="Times New Roman"/>
              </a:rPr>
              <a:t>The Institute of Materials Handling </a:t>
            </a:r>
            <a:endParaRPr lang="en-GB" sz="1600" dirty="0">
              <a:effectLst/>
              <a:latin typeface="Calibri"/>
              <a:ea typeface="Calibri"/>
              <a:cs typeface="Times New Roman"/>
            </a:endParaRPr>
          </a:p>
        </p:txBody>
      </p:sp>
      <p:pic>
        <p:nvPicPr>
          <p:cNvPr id="7" name="Picture 2">
            <a:extLst>
              <a:ext uri="{FF2B5EF4-FFF2-40B4-BE49-F238E27FC236}">
                <a16:creationId xmlns:a16="http://schemas.microsoft.com/office/drawing/2014/main" id="{3216D970-4D20-41CF-AA8E-72AD261C7CA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408" y="5949280"/>
            <a:ext cx="368200" cy="514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6053572"/>
      </p:ext>
    </p:extLst>
  </p:cSld>
  <p:clrMapOvr>
    <a:masterClrMapping/>
  </p:clrMapOvr>
  <p:transition spd="slow" advTm="854">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02920" y="530352"/>
            <a:ext cx="8183880" cy="4187952"/>
          </a:xfrm>
        </p:spPr>
        <p:txBody>
          <a:bodyPr/>
          <a:lstStyle/>
          <a:p>
            <a:pPr marL="0" indent="0">
              <a:buNone/>
            </a:pPr>
            <a:endParaRPr lang="en-ZA" dirty="0"/>
          </a:p>
          <a:p>
            <a:pPr marL="0" indent="0">
              <a:buNone/>
            </a:pPr>
            <a:endParaRPr lang="en-ZA" dirty="0"/>
          </a:p>
          <a:p>
            <a:pPr>
              <a:buFont typeface="Arial" panose="020B0604020202020204" pitchFamily="34" charset="0"/>
              <a:buChar char="•"/>
            </a:pPr>
            <a:endParaRPr lang="en-ZA" b="1" u="sng"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732029"/>
            <a:ext cx="3318872" cy="4425163"/>
          </a:xfrm>
          <a:prstGeom prst="rect">
            <a:avLst/>
          </a:prstGeom>
        </p:spPr>
      </p:pic>
      <p:sp>
        <p:nvSpPr>
          <p:cNvPr id="5" name="Title 1"/>
          <p:cNvSpPr>
            <a:spLocks noGrp="1"/>
          </p:cNvSpPr>
          <p:nvPr>
            <p:ph type="title"/>
          </p:nvPr>
        </p:nvSpPr>
        <p:spPr>
          <a:xfrm>
            <a:off x="457200" y="5171419"/>
            <a:ext cx="7356296" cy="689334"/>
          </a:xfrm>
        </p:spPr>
        <p:txBody>
          <a:bodyPr/>
          <a:lstStyle/>
          <a:p>
            <a:pPr algn="ctr"/>
            <a:r>
              <a:rPr lang="en-US" dirty="0"/>
              <a:t>      Booms are not straight.</a:t>
            </a:r>
          </a:p>
        </p:txBody>
      </p:sp>
      <p:sp>
        <p:nvSpPr>
          <p:cNvPr id="6" name="Text Box 2">
            <a:extLst>
              <a:ext uri="{FF2B5EF4-FFF2-40B4-BE49-F238E27FC236}">
                <a16:creationId xmlns:a16="http://schemas.microsoft.com/office/drawing/2014/main" id="{0CD12119-A630-455A-A118-6A1C2FE29E23}"/>
              </a:ext>
            </a:extLst>
          </p:cNvPr>
          <p:cNvSpPr txBox="1">
            <a:spLocks noChangeArrowheads="1"/>
          </p:cNvSpPr>
          <p:nvPr/>
        </p:nvSpPr>
        <p:spPr bwMode="auto">
          <a:xfrm>
            <a:off x="457200" y="5784594"/>
            <a:ext cx="3845399" cy="751422"/>
          </a:xfrm>
          <a:prstGeom prst="rect">
            <a:avLst/>
          </a:prstGeom>
          <a:noFill/>
          <a:ln w="0">
            <a:noFill/>
            <a:miter lim="800000"/>
            <a:headEnd/>
            <a:tailEnd/>
          </a:ln>
        </p:spPr>
        <p:txBody>
          <a:bodyPr rot="0" vert="horz" wrap="square" lIns="91440" tIns="45720" rIns="91440" bIns="45720" anchor="t" anchorCtr="0">
            <a:noAutofit/>
          </a:bodyPr>
          <a:lstStyle/>
          <a:p>
            <a:pPr algn="just">
              <a:lnSpc>
                <a:spcPct val="50000"/>
              </a:lnSpc>
              <a:spcAft>
                <a:spcPts val="1000"/>
              </a:spcAft>
            </a:pPr>
            <a:r>
              <a:rPr lang="en-GB" sz="1200" b="1" dirty="0">
                <a:effectLst/>
                <a:latin typeface="Calibri"/>
                <a:ea typeface="Calibri"/>
                <a:cs typeface="Times New Roman"/>
              </a:rPr>
              <a:t> </a:t>
            </a:r>
            <a:endParaRPr lang="en-GB" sz="1100" dirty="0">
              <a:effectLst/>
              <a:latin typeface="Calibri"/>
              <a:ea typeface="Calibri"/>
              <a:cs typeface="Times New Roman"/>
            </a:endParaRPr>
          </a:p>
          <a:p>
            <a:pPr algn="just">
              <a:lnSpc>
                <a:spcPct val="115000"/>
              </a:lnSpc>
              <a:spcAft>
                <a:spcPts val="0"/>
              </a:spcAft>
            </a:pPr>
            <a:r>
              <a:rPr lang="en-GB" sz="1600" b="1" dirty="0">
                <a:effectLst/>
                <a:latin typeface="Calibri"/>
                <a:ea typeface="Calibri"/>
                <a:cs typeface="Times New Roman"/>
              </a:rPr>
              <a:t>The Institute of Materials Handling </a:t>
            </a:r>
            <a:endParaRPr lang="en-GB" sz="1600" dirty="0">
              <a:effectLst/>
              <a:latin typeface="Calibri"/>
              <a:ea typeface="Calibri"/>
              <a:cs typeface="Times New Roman"/>
            </a:endParaRPr>
          </a:p>
        </p:txBody>
      </p:sp>
      <p:pic>
        <p:nvPicPr>
          <p:cNvPr id="7" name="Picture 2">
            <a:extLst>
              <a:ext uri="{FF2B5EF4-FFF2-40B4-BE49-F238E27FC236}">
                <a16:creationId xmlns:a16="http://schemas.microsoft.com/office/drawing/2014/main" id="{12F9B0A0-D213-437C-B746-CE90BA1E66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5949280"/>
            <a:ext cx="368200" cy="514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9634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02920" y="530352"/>
            <a:ext cx="8183880" cy="4187952"/>
          </a:xfrm>
        </p:spPr>
        <p:txBody>
          <a:bodyPr/>
          <a:lstStyle/>
          <a:p>
            <a:pPr marL="0" indent="0">
              <a:buNone/>
            </a:pPr>
            <a:endParaRPr lang="en-ZA" dirty="0"/>
          </a:p>
          <a:p>
            <a:pPr>
              <a:buFont typeface="Arial" panose="020B0604020202020204" pitchFamily="34" charset="0"/>
              <a:buChar char="•"/>
            </a:pPr>
            <a:endParaRPr lang="en-ZA" b="1" u="sng"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8536" y="625470"/>
            <a:ext cx="5832648" cy="4374486"/>
          </a:xfrm>
          <a:prstGeom prst="rect">
            <a:avLst/>
          </a:prstGeom>
        </p:spPr>
      </p:pic>
      <p:sp>
        <p:nvSpPr>
          <p:cNvPr id="5" name="Title 1"/>
          <p:cNvSpPr>
            <a:spLocks noGrp="1"/>
          </p:cNvSpPr>
          <p:nvPr>
            <p:ph type="title"/>
          </p:nvPr>
        </p:nvSpPr>
        <p:spPr>
          <a:xfrm>
            <a:off x="502920" y="5098907"/>
            <a:ext cx="8183880" cy="751422"/>
          </a:xfrm>
        </p:spPr>
        <p:txBody>
          <a:bodyPr>
            <a:normAutofit fontScale="90000"/>
          </a:bodyPr>
          <a:lstStyle/>
          <a:p>
            <a:pPr algn="ctr"/>
            <a:r>
              <a:rPr lang="en-US" dirty="0"/>
              <a:t>Feed conveyor to the surge bin.</a:t>
            </a:r>
          </a:p>
        </p:txBody>
      </p:sp>
      <p:sp>
        <p:nvSpPr>
          <p:cNvPr id="6" name="Text Box 2">
            <a:extLst>
              <a:ext uri="{FF2B5EF4-FFF2-40B4-BE49-F238E27FC236}">
                <a16:creationId xmlns:a16="http://schemas.microsoft.com/office/drawing/2014/main" id="{798A7CF0-E374-410D-B9CA-E15559A0834C}"/>
              </a:ext>
            </a:extLst>
          </p:cNvPr>
          <p:cNvSpPr txBox="1">
            <a:spLocks noChangeArrowheads="1"/>
          </p:cNvSpPr>
          <p:nvPr/>
        </p:nvSpPr>
        <p:spPr bwMode="auto">
          <a:xfrm>
            <a:off x="457200" y="5784594"/>
            <a:ext cx="3845399" cy="751422"/>
          </a:xfrm>
          <a:prstGeom prst="rect">
            <a:avLst/>
          </a:prstGeom>
          <a:noFill/>
          <a:ln w="0">
            <a:noFill/>
            <a:miter lim="800000"/>
            <a:headEnd/>
            <a:tailEnd/>
          </a:ln>
        </p:spPr>
        <p:txBody>
          <a:bodyPr rot="0" vert="horz" wrap="square" lIns="91440" tIns="45720" rIns="91440" bIns="45720" anchor="t" anchorCtr="0">
            <a:noAutofit/>
          </a:bodyPr>
          <a:lstStyle/>
          <a:p>
            <a:pPr algn="just">
              <a:lnSpc>
                <a:spcPct val="50000"/>
              </a:lnSpc>
              <a:spcAft>
                <a:spcPts val="1000"/>
              </a:spcAft>
            </a:pPr>
            <a:r>
              <a:rPr lang="en-GB" sz="1200" b="1" dirty="0">
                <a:effectLst/>
                <a:latin typeface="Calibri"/>
                <a:ea typeface="Calibri"/>
                <a:cs typeface="Times New Roman"/>
              </a:rPr>
              <a:t> </a:t>
            </a:r>
            <a:endParaRPr lang="en-GB" sz="1100" dirty="0">
              <a:effectLst/>
              <a:latin typeface="Calibri"/>
              <a:ea typeface="Calibri"/>
              <a:cs typeface="Times New Roman"/>
            </a:endParaRPr>
          </a:p>
          <a:p>
            <a:pPr algn="just">
              <a:lnSpc>
                <a:spcPct val="115000"/>
              </a:lnSpc>
              <a:spcAft>
                <a:spcPts val="0"/>
              </a:spcAft>
            </a:pPr>
            <a:r>
              <a:rPr lang="en-GB" sz="1600" b="1" dirty="0">
                <a:effectLst/>
                <a:latin typeface="Calibri"/>
                <a:ea typeface="Calibri"/>
                <a:cs typeface="Times New Roman"/>
              </a:rPr>
              <a:t>The Institute of Materials Handling </a:t>
            </a:r>
            <a:endParaRPr lang="en-GB" sz="1600" dirty="0">
              <a:effectLst/>
              <a:latin typeface="Calibri"/>
              <a:ea typeface="Calibri"/>
              <a:cs typeface="Times New Roman"/>
            </a:endParaRPr>
          </a:p>
        </p:txBody>
      </p:sp>
      <p:pic>
        <p:nvPicPr>
          <p:cNvPr id="7" name="Picture 2">
            <a:extLst>
              <a:ext uri="{FF2B5EF4-FFF2-40B4-BE49-F238E27FC236}">
                <a16:creationId xmlns:a16="http://schemas.microsoft.com/office/drawing/2014/main" id="{66F584B3-5A58-4690-AB79-ED4BB1723A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5949280"/>
            <a:ext cx="368200" cy="514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59141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02920" y="530352"/>
            <a:ext cx="8183880" cy="4187952"/>
          </a:xfrm>
        </p:spPr>
        <p:txBody>
          <a:bodyPr/>
          <a:lstStyle/>
          <a:p>
            <a:pPr marL="0" indent="0">
              <a:buNone/>
            </a:pPr>
            <a:endParaRPr lang="en-ZA" dirty="0"/>
          </a:p>
          <a:p>
            <a:pPr>
              <a:buFont typeface="Arial" panose="020B0604020202020204" pitchFamily="34" charset="0"/>
              <a:buChar char="•"/>
            </a:pPr>
            <a:endParaRPr lang="en-ZA" b="1" u="sng"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782706"/>
            <a:ext cx="5832648" cy="4374486"/>
          </a:xfrm>
          <a:prstGeom prst="rect">
            <a:avLst/>
          </a:prstGeom>
        </p:spPr>
      </p:pic>
      <p:sp>
        <p:nvSpPr>
          <p:cNvPr id="5" name="Title 1"/>
          <p:cNvSpPr>
            <a:spLocks noGrp="1"/>
          </p:cNvSpPr>
          <p:nvPr>
            <p:ph type="title"/>
          </p:nvPr>
        </p:nvSpPr>
        <p:spPr>
          <a:xfrm>
            <a:off x="210659" y="5199413"/>
            <a:ext cx="8183880" cy="623349"/>
          </a:xfrm>
        </p:spPr>
        <p:txBody>
          <a:bodyPr>
            <a:normAutofit/>
          </a:bodyPr>
          <a:lstStyle/>
          <a:p>
            <a:pPr algn="ctr"/>
            <a:r>
              <a:rPr lang="en-US" sz="2400" dirty="0"/>
              <a:t>      Bin had to be strengthened significantly.</a:t>
            </a:r>
          </a:p>
        </p:txBody>
      </p:sp>
      <p:sp>
        <p:nvSpPr>
          <p:cNvPr id="6" name="Text Box 2">
            <a:extLst>
              <a:ext uri="{FF2B5EF4-FFF2-40B4-BE49-F238E27FC236}">
                <a16:creationId xmlns:a16="http://schemas.microsoft.com/office/drawing/2014/main" id="{92EC3F7D-1EB4-4B75-8DC4-F463F0BC92ED}"/>
              </a:ext>
            </a:extLst>
          </p:cNvPr>
          <p:cNvSpPr txBox="1">
            <a:spLocks noChangeArrowheads="1"/>
          </p:cNvSpPr>
          <p:nvPr/>
        </p:nvSpPr>
        <p:spPr bwMode="auto">
          <a:xfrm>
            <a:off x="457200" y="5784594"/>
            <a:ext cx="3845399" cy="751422"/>
          </a:xfrm>
          <a:prstGeom prst="rect">
            <a:avLst/>
          </a:prstGeom>
          <a:noFill/>
          <a:ln w="0">
            <a:noFill/>
            <a:miter lim="800000"/>
            <a:headEnd/>
            <a:tailEnd/>
          </a:ln>
        </p:spPr>
        <p:txBody>
          <a:bodyPr rot="0" vert="horz" wrap="square" lIns="91440" tIns="45720" rIns="91440" bIns="45720" anchor="t" anchorCtr="0">
            <a:noAutofit/>
          </a:bodyPr>
          <a:lstStyle/>
          <a:p>
            <a:pPr algn="just">
              <a:lnSpc>
                <a:spcPct val="50000"/>
              </a:lnSpc>
              <a:spcAft>
                <a:spcPts val="1000"/>
              </a:spcAft>
            </a:pPr>
            <a:r>
              <a:rPr lang="en-GB" sz="1200" b="1" dirty="0">
                <a:effectLst/>
                <a:latin typeface="Calibri"/>
                <a:ea typeface="Calibri"/>
                <a:cs typeface="Times New Roman"/>
              </a:rPr>
              <a:t> </a:t>
            </a:r>
            <a:endParaRPr lang="en-GB" sz="1100" dirty="0">
              <a:effectLst/>
              <a:latin typeface="Calibri"/>
              <a:ea typeface="Calibri"/>
              <a:cs typeface="Times New Roman"/>
            </a:endParaRPr>
          </a:p>
          <a:p>
            <a:pPr algn="just">
              <a:lnSpc>
                <a:spcPct val="115000"/>
              </a:lnSpc>
              <a:spcAft>
                <a:spcPts val="0"/>
              </a:spcAft>
            </a:pPr>
            <a:r>
              <a:rPr lang="en-GB" sz="1600" b="1" dirty="0">
                <a:effectLst/>
                <a:latin typeface="Calibri"/>
                <a:ea typeface="Calibri"/>
                <a:cs typeface="Times New Roman"/>
              </a:rPr>
              <a:t>The Institute of Materials Handling </a:t>
            </a:r>
            <a:endParaRPr lang="en-GB" sz="1600" dirty="0">
              <a:effectLst/>
              <a:latin typeface="Calibri"/>
              <a:ea typeface="Calibri"/>
              <a:cs typeface="Times New Roman"/>
            </a:endParaRPr>
          </a:p>
        </p:txBody>
      </p:sp>
      <p:pic>
        <p:nvPicPr>
          <p:cNvPr id="7" name="Picture 2">
            <a:extLst>
              <a:ext uri="{FF2B5EF4-FFF2-40B4-BE49-F238E27FC236}">
                <a16:creationId xmlns:a16="http://schemas.microsoft.com/office/drawing/2014/main" id="{ED0C9105-5872-4907-A721-154EDA5F8E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5949280"/>
            <a:ext cx="368200" cy="514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292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692696"/>
            <a:ext cx="5724128" cy="4293096"/>
          </a:xfrm>
          <a:prstGeom prst="rect">
            <a:avLst/>
          </a:prstGeom>
        </p:spPr>
      </p:pic>
      <p:sp>
        <p:nvSpPr>
          <p:cNvPr id="4" name="Title 1"/>
          <p:cNvSpPr>
            <a:spLocks noGrp="1"/>
          </p:cNvSpPr>
          <p:nvPr>
            <p:ph type="title"/>
          </p:nvPr>
        </p:nvSpPr>
        <p:spPr>
          <a:xfrm>
            <a:off x="542641" y="5256788"/>
            <a:ext cx="8183880" cy="949856"/>
          </a:xfrm>
        </p:spPr>
        <p:txBody>
          <a:bodyPr>
            <a:normAutofit fontScale="90000"/>
          </a:bodyPr>
          <a:lstStyle/>
          <a:p>
            <a:pPr algn="ctr"/>
            <a:r>
              <a:rPr lang="en-US" sz="2800" dirty="0"/>
              <a:t>Access to return idlers can only be achieved using mobile equipment.</a:t>
            </a:r>
            <a:br>
              <a:rPr lang="en-US" sz="2800" dirty="0"/>
            </a:br>
            <a:endParaRPr lang="en-US" sz="2800" dirty="0"/>
          </a:p>
        </p:txBody>
      </p:sp>
      <p:sp>
        <p:nvSpPr>
          <p:cNvPr id="5" name="Text Box 2">
            <a:extLst>
              <a:ext uri="{FF2B5EF4-FFF2-40B4-BE49-F238E27FC236}">
                <a16:creationId xmlns:a16="http://schemas.microsoft.com/office/drawing/2014/main" id="{F66C6310-4479-4304-B9EC-8A94ECB97695}"/>
              </a:ext>
            </a:extLst>
          </p:cNvPr>
          <p:cNvSpPr txBox="1">
            <a:spLocks noChangeArrowheads="1"/>
          </p:cNvSpPr>
          <p:nvPr/>
        </p:nvSpPr>
        <p:spPr bwMode="auto">
          <a:xfrm>
            <a:off x="457200" y="5784594"/>
            <a:ext cx="3845399" cy="751422"/>
          </a:xfrm>
          <a:prstGeom prst="rect">
            <a:avLst/>
          </a:prstGeom>
          <a:noFill/>
          <a:ln w="0">
            <a:noFill/>
            <a:miter lim="800000"/>
            <a:headEnd/>
            <a:tailEnd/>
          </a:ln>
        </p:spPr>
        <p:txBody>
          <a:bodyPr rot="0" vert="horz" wrap="square" lIns="91440" tIns="45720" rIns="91440" bIns="45720" anchor="t" anchorCtr="0">
            <a:noAutofit/>
          </a:bodyPr>
          <a:lstStyle/>
          <a:p>
            <a:pPr algn="just">
              <a:lnSpc>
                <a:spcPct val="50000"/>
              </a:lnSpc>
              <a:spcAft>
                <a:spcPts val="1000"/>
              </a:spcAft>
            </a:pPr>
            <a:r>
              <a:rPr lang="en-GB" sz="1200" b="1" dirty="0">
                <a:effectLst/>
                <a:latin typeface="Calibri"/>
                <a:ea typeface="Calibri"/>
                <a:cs typeface="Times New Roman"/>
              </a:rPr>
              <a:t> </a:t>
            </a:r>
            <a:endParaRPr lang="en-GB" sz="1100" dirty="0">
              <a:effectLst/>
              <a:latin typeface="Calibri"/>
              <a:ea typeface="Calibri"/>
              <a:cs typeface="Times New Roman"/>
            </a:endParaRPr>
          </a:p>
          <a:p>
            <a:pPr algn="just">
              <a:lnSpc>
                <a:spcPct val="115000"/>
              </a:lnSpc>
              <a:spcAft>
                <a:spcPts val="0"/>
              </a:spcAft>
            </a:pPr>
            <a:r>
              <a:rPr lang="en-GB" sz="1600" b="1" dirty="0">
                <a:effectLst/>
                <a:latin typeface="Calibri"/>
                <a:ea typeface="Calibri"/>
                <a:cs typeface="Times New Roman"/>
              </a:rPr>
              <a:t>The Institute of Materials Handling </a:t>
            </a:r>
            <a:endParaRPr lang="en-GB" sz="1600" dirty="0">
              <a:effectLst/>
              <a:latin typeface="Calibri"/>
              <a:ea typeface="Calibri"/>
              <a:cs typeface="Times New Roman"/>
            </a:endParaRPr>
          </a:p>
        </p:txBody>
      </p:sp>
      <p:pic>
        <p:nvPicPr>
          <p:cNvPr id="6" name="Picture 2">
            <a:extLst>
              <a:ext uri="{FF2B5EF4-FFF2-40B4-BE49-F238E27FC236}">
                <a16:creationId xmlns:a16="http://schemas.microsoft.com/office/drawing/2014/main" id="{D7B3E394-4EBD-4962-A78B-1F8638C63B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5949280"/>
            <a:ext cx="368200" cy="514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0567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5676" y="620688"/>
            <a:ext cx="5832648" cy="4374486"/>
          </a:xfrm>
          <a:prstGeom prst="rect">
            <a:avLst/>
          </a:prstGeom>
        </p:spPr>
      </p:pic>
      <p:sp>
        <p:nvSpPr>
          <p:cNvPr id="4" name="Title 1"/>
          <p:cNvSpPr>
            <a:spLocks noGrp="1"/>
          </p:cNvSpPr>
          <p:nvPr>
            <p:ph type="title"/>
          </p:nvPr>
        </p:nvSpPr>
        <p:spPr>
          <a:xfrm>
            <a:off x="-68436" y="4900108"/>
            <a:ext cx="8496944" cy="1051560"/>
          </a:xfrm>
        </p:spPr>
        <p:txBody>
          <a:bodyPr>
            <a:normAutofit fontScale="90000"/>
          </a:bodyPr>
          <a:lstStyle/>
          <a:p>
            <a:pPr algn="ctr"/>
            <a:r>
              <a:rPr lang="en-US" dirty="0"/>
              <a:t>     </a:t>
            </a:r>
            <a:r>
              <a:rPr lang="en-US" sz="3100" dirty="0"/>
              <a:t>Feed chutes onto vibrating feeders.</a:t>
            </a:r>
            <a:br>
              <a:rPr lang="en-US" sz="3100" dirty="0"/>
            </a:br>
            <a:r>
              <a:rPr lang="en-US" sz="3100" dirty="0"/>
              <a:t>Totally inadequate.</a:t>
            </a:r>
          </a:p>
        </p:txBody>
      </p:sp>
      <p:sp>
        <p:nvSpPr>
          <p:cNvPr id="5" name="Text Box 2">
            <a:extLst>
              <a:ext uri="{FF2B5EF4-FFF2-40B4-BE49-F238E27FC236}">
                <a16:creationId xmlns:a16="http://schemas.microsoft.com/office/drawing/2014/main" id="{483C44F3-FF72-41A8-86AA-67C279623F13}"/>
              </a:ext>
            </a:extLst>
          </p:cNvPr>
          <p:cNvSpPr txBox="1">
            <a:spLocks noChangeArrowheads="1"/>
          </p:cNvSpPr>
          <p:nvPr/>
        </p:nvSpPr>
        <p:spPr bwMode="auto">
          <a:xfrm>
            <a:off x="457200" y="5784594"/>
            <a:ext cx="3845399" cy="751422"/>
          </a:xfrm>
          <a:prstGeom prst="rect">
            <a:avLst/>
          </a:prstGeom>
          <a:noFill/>
          <a:ln w="0">
            <a:noFill/>
            <a:miter lim="800000"/>
            <a:headEnd/>
            <a:tailEnd/>
          </a:ln>
        </p:spPr>
        <p:txBody>
          <a:bodyPr rot="0" vert="horz" wrap="square" lIns="91440" tIns="45720" rIns="91440" bIns="45720" anchor="t" anchorCtr="0">
            <a:noAutofit/>
          </a:bodyPr>
          <a:lstStyle/>
          <a:p>
            <a:pPr algn="just">
              <a:lnSpc>
                <a:spcPct val="50000"/>
              </a:lnSpc>
              <a:spcAft>
                <a:spcPts val="1000"/>
              </a:spcAft>
            </a:pPr>
            <a:r>
              <a:rPr lang="en-GB" sz="1200" b="1" dirty="0">
                <a:effectLst/>
                <a:latin typeface="Calibri"/>
                <a:ea typeface="Calibri"/>
                <a:cs typeface="Times New Roman"/>
              </a:rPr>
              <a:t> </a:t>
            </a:r>
            <a:endParaRPr lang="en-GB" sz="1100" dirty="0">
              <a:effectLst/>
              <a:latin typeface="Calibri"/>
              <a:ea typeface="Calibri"/>
              <a:cs typeface="Times New Roman"/>
            </a:endParaRPr>
          </a:p>
          <a:p>
            <a:pPr algn="just">
              <a:lnSpc>
                <a:spcPct val="115000"/>
              </a:lnSpc>
              <a:spcAft>
                <a:spcPts val="0"/>
              </a:spcAft>
            </a:pPr>
            <a:r>
              <a:rPr lang="en-GB" sz="1600" b="1" dirty="0">
                <a:effectLst/>
                <a:latin typeface="Calibri"/>
                <a:ea typeface="Calibri"/>
                <a:cs typeface="Times New Roman"/>
              </a:rPr>
              <a:t>The Institute of Materials Handling </a:t>
            </a:r>
            <a:endParaRPr lang="en-GB" sz="1600" dirty="0">
              <a:effectLst/>
              <a:latin typeface="Calibri"/>
              <a:ea typeface="Calibri"/>
              <a:cs typeface="Times New Roman"/>
            </a:endParaRPr>
          </a:p>
        </p:txBody>
      </p:sp>
      <p:pic>
        <p:nvPicPr>
          <p:cNvPr id="6" name="Picture 2">
            <a:extLst>
              <a:ext uri="{FF2B5EF4-FFF2-40B4-BE49-F238E27FC236}">
                <a16:creationId xmlns:a16="http://schemas.microsoft.com/office/drawing/2014/main" id="{2FF687F8-7DED-465D-81DD-12D8733656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5949280"/>
            <a:ext cx="368200" cy="514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854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02920" y="530352"/>
            <a:ext cx="8183880" cy="4187952"/>
          </a:xfrm>
        </p:spPr>
        <p:txBody>
          <a:bodyPr/>
          <a:lstStyle/>
          <a:p>
            <a:pPr marL="0" indent="0">
              <a:buNone/>
            </a:pPr>
            <a:endParaRPr lang="en-ZA" dirty="0"/>
          </a:p>
          <a:p>
            <a:pPr>
              <a:buFont typeface="Arial" panose="020B0604020202020204" pitchFamily="34" charset="0"/>
              <a:buChar char="•"/>
            </a:pPr>
            <a:endParaRPr lang="en-ZA" b="1" u="sng"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0231" y="1256619"/>
            <a:ext cx="6309257" cy="3544028"/>
          </a:xfrm>
          <a:prstGeom prst="rect">
            <a:avLst/>
          </a:prstGeom>
        </p:spPr>
      </p:pic>
      <p:sp>
        <p:nvSpPr>
          <p:cNvPr id="5" name="Title 1"/>
          <p:cNvSpPr>
            <a:spLocks noGrp="1"/>
          </p:cNvSpPr>
          <p:nvPr>
            <p:ph type="title"/>
          </p:nvPr>
        </p:nvSpPr>
        <p:spPr>
          <a:xfrm>
            <a:off x="480060" y="5033172"/>
            <a:ext cx="8183880" cy="751422"/>
          </a:xfrm>
        </p:spPr>
        <p:txBody>
          <a:bodyPr>
            <a:normAutofit/>
          </a:bodyPr>
          <a:lstStyle/>
          <a:p>
            <a:pPr algn="ctr"/>
            <a:r>
              <a:rPr lang="en-US" sz="2800" dirty="0"/>
              <a:t>  Extensive modifications were needed.</a:t>
            </a:r>
          </a:p>
        </p:txBody>
      </p:sp>
      <p:sp>
        <p:nvSpPr>
          <p:cNvPr id="6" name="Text Box 2">
            <a:extLst>
              <a:ext uri="{FF2B5EF4-FFF2-40B4-BE49-F238E27FC236}">
                <a16:creationId xmlns:a16="http://schemas.microsoft.com/office/drawing/2014/main" id="{04EB4C97-2965-42F4-97B1-EBD19F3431BF}"/>
              </a:ext>
            </a:extLst>
          </p:cNvPr>
          <p:cNvSpPr txBox="1">
            <a:spLocks noChangeArrowheads="1"/>
          </p:cNvSpPr>
          <p:nvPr/>
        </p:nvSpPr>
        <p:spPr bwMode="auto">
          <a:xfrm>
            <a:off x="457200" y="5784594"/>
            <a:ext cx="3845399" cy="751422"/>
          </a:xfrm>
          <a:prstGeom prst="rect">
            <a:avLst/>
          </a:prstGeom>
          <a:noFill/>
          <a:ln w="0">
            <a:noFill/>
            <a:miter lim="800000"/>
            <a:headEnd/>
            <a:tailEnd/>
          </a:ln>
        </p:spPr>
        <p:txBody>
          <a:bodyPr rot="0" vert="horz" wrap="square" lIns="91440" tIns="45720" rIns="91440" bIns="45720" anchor="t" anchorCtr="0">
            <a:noAutofit/>
          </a:bodyPr>
          <a:lstStyle/>
          <a:p>
            <a:pPr algn="just">
              <a:lnSpc>
                <a:spcPct val="50000"/>
              </a:lnSpc>
              <a:spcAft>
                <a:spcPts val="1000"/>
              </a:spcAft>
            </a:pPr>
            <a:r>
              <a:rPr lang="en-GB" sz="1200" b="1" dirty="0">
                <a:effectLst/>
                <a:latin typeface="Calibri"/>
                <a:ea typeface="Calibri"/>
                <a:cs typeface="Times New Roman"/>
              </a:rPr>
              <a:t> </a:t>
            </a:r>
            <a:endParaRPr lang="en-GB" sz="1100" dirty="0">
              <a:effectLst/>
              <a:latin typeface="Calibri"/>
              <a:ea typeface="Calibri"/>
              <a:cs typeface="Times New Roman"/>
            </a:endParaRPr>
          </a:p>
          <a:p>
            <a:pPr algn="just">
              <a:lnSpc>
                <a:spcPct val="115000"/>
              </a:lnSpc>
              <a:spcAft>
                <a:spcPts val="0"/>
              </a:spcAft>
            </a:pPr>
            <a:r>
              <a:rPr lang="en-GB" sz="1600" b="1" dirty="0">
                <a:effectLst/>
                <a:latin typeface="Calibri"/>
                <a:ea typeface="Calibri"/>
                <a:cs typeface="Times New Roman"/>
              </a:rPr>
              <a:t>The Institute of Materials Handling </a:t>
            </a:r>
            <a:endParaRPr lang="en-GB" sz="1600" dirty="0">
              <a:effectLst/>
              <a:latin typeface="Calibri"/>
              <a:ea typeface="Calibri"/>
              <a:cs typeface="Times New Roman"/>
            </a:endParaRPr>
          </a:p>
        </p:txBody>
      </p:sp>
      <p:pic>
        <p:nvPicPr>
          <p:cNvPr id="7" name="Picture 2">
            <a:extLst>
              <a:ext uri="{FF2B5EF4-FFF2-40B4-BE49-F238E27FC236}">
                <a16:creationId xmlns:a16="http://schemas.microsoft.com/office/drawing/2014/main" id="{0D8C6DE4-CDA6-4FB7-A7E4-C41E9225D2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5949280"/>
            <a:ext cx="368200" cy="514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89118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057" y="509682"/>
            <a:ext cx="8183880" cy="5274912"/>
          </a:xfrm>
        </p:spPr>
        <p:txBody>
          <a:bodyPr>
            <a:normAutofit/>
          </a:bodyPr>
          <a:lstStyle/>
          <a:p>
            <a:pPr algn="just"/>
            <a:r>
              <a:rPr lang="en-US" sz="2500" dirty="0"/>
              <a:t>A request was made to take over the EPCM of an existing project in South Africa. The project by then had been running for some 18 months, however the Client was not satisfied with the work that had been done or not been done to date.</a:t>
            </a:r>
          </a:p>
          <a:p>
            <a:pPr algn="just"/>
            <a:r>
              <a:rPr lang="en-US" sz="2500" dirty="0"/>
              <a:t>We had no real idea of how the project had been executed, but to our horror we were about to find out !!!</a:t>
            </a:r>
          </a:p>
          <a:p>
            <a:pPr algn="just"/>
            <a:r>
              <a:rPr lang="en-US" sz="2500" dirty="0"/>
              <a:t>We were never going to make a silk purse from the pig’s ear, but we were asked to make some sort of purse. In hindsight, we should of walked away.</a:t>
            </a:r>
          </a:p>
        </p:txBody>
      </p:sp>
      <p:sp>
        <p:nvSpPr>
          <p:cNvPr id="9" name="Text Box 2">
            <a:extLst>
              <a:ext uri="{FF2B5EF4-FFF2-40B4-BE49-F238E27FC236}">
                <a16:creationId xmlns:a16="http://schemas.microsoft.com/office/drawing/2014/main" id="{4414F679-4D3A-4540-92DA-8759E7FA2ED8}"/>
              </a:ext>
            </a:extLst>
          </p:cNvPr>
          <p:cNvSpPr txBox="1">
            <a:spLocks noChangeArrowheads="1"/>
          </p:cNvSpPr>
          <p:nvPr/>
        </p:nvSpPr>
        <p:spPr bwMode="auto">
          <a:xfrm>
            <a:off x="457200" y="5784594"/>
            <a:ext cx="3845399" cy="751422"/>
          </a:xfrm>
          <a:prstGeom prst="rect">
            <a:avLst/>
          </a:prstGeom>
          <a:noFill/>
          <a:ln w="0">
            <a:noFill/>
            <a:miter lim="800000"/>
            <a:headEnd/>
            <a:tailEnd/>
          </a:ln>
        </p:spPr>
        <p:txBody>
          <a:bodyPr rot="0" vert="horz" wrap="square" lIns="91440" tIns="45720" rIns="91440" bIns="45720" anchor="t" anchorCtr="0">
            <a:noAutofit/>
          </a:bodyPr>
          <a:lstStyle/>
          <a:p>
            <a:pPr algn="just">
              <a:lnSpc>
                <a:spcPct val="50000"/>
              </a:lnSpc>
              <a:spcAft>
                <a:spcPts val="1000"/>
              </a:spcAft>
            </a:pPr>
            <a:r>
              <a:rPr lang="en-GB" sz="1200" b="1" dirty="0">
                <a:effectLst/>
                <a:latin typeface="Calibri"/>
                <a:ea typeface="Calibri"/>
                <a:cs typeface="Times New Roman"/>
              </a:rPr>
              <a:t> </a:t>
            </a:r>
            <a:endParaRPr lang="en-GB" sz="1100" dirty="0">
              <a:effectLst/>
              <a:latin typeface="Calibri"/>
              <a:ea typeface="Calibri"/>
              <a:cs typeface="Times New Roman"/>
            </a:endParaRPr>
          </a:p>
          <a:p>
            <a:pPr algn="just">
              <a:lnSpc>
                <a:spcPct val="115000"/>
              </a:lnSpc>
              <a:spcAft>
                <a:spcPts val="0"/>
              </a:spcAft>
            </a:pPr>
            <a:r>
              <a:rPr lang="en-GB" sz="1600" b="1" dirty="0">
                <a:effectLst/>
                <a:latin typeface="Calibri"/>
                <a:ea typeface="Calibri"/>
                <a:cs typeface="Times New Roman"/>
              </a:rPr>
              <a:t>The Institute of Materials Handling </a:t>
            </a:r>
            <a:endParaRPr lang="en-GB" sz="1600" dirty="0">
              <a:effectLst/>
              <a:latin typeface="Calibri"/>
              <a:ea typeface="Calibri"/>
              <a:cs typeface="Times New Roman"/>
            </a:endParaRPr>
          </a:p>
        </p:txBody>
      </p:sp>
      <p:pic>
        <p:nvPicPr>
          <p:cNvPr id="10" name="Picture 2">
            <a:extLst>
              <a:ext uri="{FF2B5EF4-FFF2-40B4-BE49-F238E27FC236}">
                <a16:creationId xmlns:a16="http://schemas.microsoft.com/office/drawing/2014/main" id="{E4A70DCB-6039-4A24-B9BE-7AE81B955A2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4408" y="5949280"/>
            <a:ext cx="368200" cy="514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3740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02920" y="530352"/>
            <a:ext cx="8183880" cy="4187952"/>
          </a:xfrm>
        </p:spPr>
        <p:txBody>
          <a:bodyPr/>
          <a:lstStyle/>
          <a:p>
            <a:pPr marL="0" indent="0">
              <a:buNone/>
            </a:pPr>
            <a:endParaRPr lang="en-ZA" dirty="0"/>
          </a:p>
          <a:p>
            <a:pPr>
              <a:buFont typeface="Arial" panose="020B0604020202020204" pitchFamily="34" charset="0"/>
              <a:buChar char="•"/>
            </a:pPr>
            <a:endParaRPr lang="en-ZA" b="1" u="sng"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664" y="836712"/>
            <a:ext cx="6181065" cy="3472020"/>
          </a:xfrm>
          <a:prstGeom prst="rect">
            <a:avLst/>
          </a:prstGeom>
        </p:spPr>
      </p:pic>
      <p:sp>
        <p:nvSpPr>
          <p:cNvPr id="5" name="Title 1"/>
          <p:cNvSpPr>
            <a:spLocks noGrp="1"/>
          </p:cNvSpPr>
          <p:nvPr>
            <p:ph type="title"/>
          </p:nvPr>
        </p:nvSpPr>
        <p:spPr>
          <a:xfrm>
            <a:off x="-720554" y="4718304"/>
            <a:ext cx="9829720" cy="1051560"/>
          </a:xfrm>
        </p:spPr>
        <p:txBody>
          <a:bodyPr>
            <a:normAutofit fontScale="90000"/>
          </a:bodyPr>
          <a:lstStyle/>
          <a:p>
            <a:pPr algn="ctr"/>
            <a:r>
              <a:rPr lang="en-US" dirty="0"/>
              <a:t>     </a:t>
            </a:r>
            <a:r>
              <a:rPr lang="en-US" sz="3400" dirty="0"/>
              <a:t>Feed chutes onto silo feed conveyor,</a:t>
            </a:r>
            <a:br>
              <a:rPr lang="en-US" sz="3400" dirty="0"/>
            </a:br>
            <a:r>
              <a:rPr lang="en-US" sz="3400" dirty="0"/>
              <a:t>  with single walkway.</a:t>
            </a:r>
          </a:p>
        </p:txBody>
      </p:sp>
      <p:sp>
        <p:nvSpPr>
          <p:cNvPr id="6" name="Text Box 2">
            <a:extLst>
              <a:ext uri="{FF2B5EF4-FFF2-40B4-BE49-F238E27FC236}">
                <a16:creationId xmlns:a16="http://schemas.microsoft.com/office/drawing/2014/main" id="{69D29030-5773-4FFE-A045-151423F34E46}"/>
              </a:ext>
            </a:extLst>
          </p:cNvPr>
          <p:cNvSpPr txBox="1">
            <a:spLocks noChangeArrowheads="1"/>
          </p:cNvSpPr>
          <p:nvPr/>
        </p:nvSpPr>
        <p:spPr bwMode="auto">
          <a:xfrm>
            <a:off x="457200" y="5784594"/>
            <a:ext cx="3845399" cy="751422"/>
          </a:xfrm>
          <a:prstGeom prst="rect">
            <a:avLst/>
          </a:prstGeom>
          <a:noFill/>
          <a:ln w="0">
            <a:noFill/>
            <a:miter lim="800000"/>
            <a:headEnd/>
            <a:tailEnd/>
          </a:ln>
        </p:spPr>
        <p:txBody>
          <a:bodyPr rot="0" vert="horz" wrap="square" lIns="91440" tIns="45720" rIns="91440" bIns="45720" anchor="t" anchorCtr="0">
            <a:noAutofit/>
          </a:bodyPr>
          <a:lstStyle/>
          <a:p>
            <a:pPr algn="just">
              <a:lnSpc>
                <a:spcPct val="50000"/>
              </a:lnSpc>
              <a:spcAft>
                <a:spcPts val="1000"/>
              </a:spcAft>
            </a:pPr>
            <a:r>
              <a:rPr lang="en-GB" sz="1200" b="1" dirty="0">
                <a:effectLst/>
                <a:latin typeface="Calibri"/>
                <a:ea typeface="Calibri"/>
                <a:cs typeface="Times New Roman"/>
              </a:rPr>
              <a:t> </a:t>
            </a:r>
            <a:endParaRPr lang="en-GB" sz="1100" dirty="0">
              <a:effectLst/>
              <a:latin typeface="Calibri"/>
              <a:ea typeface="Calibri"/>
              <a:cs typeface="Times New Roman"/>
            </a:endParaRPr>
          </a:p>
          <a:p>
            <a:pPr algn="just">
              <a:lnSpc>
                <a:spcPct val="115000"/>
              </a:lnSpc>
              <a:spcAft>
                <a:spcPts val="0"/>
              </a:spcAft>
            </a:pPr>
            <a:r>
              <a:rPr lang="en-GB" sz="1600" b="1" dirty="0">
                <a:effectLst/>
                <a:latin typeface="Calibri"/>
                <a:ea typeface="Calibri"/>
                <a:cs typeface="Times New Roman"/>
              </a:rPr>
              <a:t>The Institute of Materials Handling </a:t>
            </a:r>
            <a:endParaRPr lang="en-GB" sz="1600" dirty="0">
              <a:effectLst/>
              <a:latin typeface="Calibri"/>
              <a:ea typeface="Calibri"/>
              <a:cs typeface="Times New Roman"/>
            </a:endParaRPr>
          </a:p>
        </p:txBody>
      </p:sp>
      <p:pic>
        <p:nvPicPr>
          <p:cNvPr id="7" name="Picture 2">
            <a:extLst>
              <a:ext uri="{FF2B5EF4-FFF2-40B4-BE49-F238E27FC236}">
                <a16:creationId xmlns:a16="http://schemas.microsoft.com/office/drawing/2014/main" id="{BE6F6FFD-F7CC-4970-88D5-6ED9479188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5949280"/>
            <a:ext cx="368200" cy="514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610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02920" y="530352"/>
            <a:ext cx="8183880" cy="4187952"/>
          </a:xfrm>
        </p:spPr>
        <p:txBody>
          <a:bodyPr/>
          <a:lstStyle/>
          <a:p>
            <a:pPr marL="0" indent="0">
              <a:buNone/>
            </a:pPr>
            <a:endParaRPr lang="en-ZA" dirty="0"/>
          </a:p>
          <a:p>
            <a:pPr>
              <a:buFont typeface="Arial" panose="020B0604020202020204" pitchFamily="34" charset="0"/>
              <a:buChar char="•"/>
            </a:pPr>
            <a:endParaRPr lang="en-ZA" b="1" u="sng"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7864" y="620688"/>
            <a:ext cx="2520280" cy="4488290"/>
          </a:xfrm>
          <a:prstGeom prst="rect">
            <a:avLst/>
          </a:prstGeom>
        </p:spPr>
      </p:pic>
      <p:sp>
        <p:nvSpPr>
          <p:cNvPr id="5" name="Title 1"/>
          <p:cNvSpPr>
            <a:spLocks noGrp="1"/>
          </p:cNvSpPr>
          <p:nvPr>
            <p:ph type="title"/>
          </p:nvPr>
        </p:nvSpPr>
        <p:spPr>
          <a:xfrm>
            <a:off x="404987" y="5108978"/>
            <a:ext cx="8183880" cy="751422"/>
          </a:xfrm>
        </p:spPr>
        <p:txBody>
          <a:bodyPr/>
          <a:lstStyle/>
          <a:p>
            <a:pPr algn="ctr"/>
            <a:r>
              <a:rPr lang="en-US" dirty="0"/>
              <a:t> Totally incorrect chute profile.</a:t>
            </a:r>
          </a:p>
        </p:txBody>
      </p:sp>
      <p:sp>
        <p:nvSpPr>
          <p:cNvPr id="6" name="Text Box 2">
            <a:extLst>
              <a:ext uri="{FF2B5EF4-FFF2-40B4-BE49-F238E27FC236}">
                <a16:creationId xmlns:a16="http://schemas.microsoft.com/office/drawing/2014/main" id="{B44BA60A-EE98-45E2-80AA-54414E7C1B0C}"/>
              </a:ext>
            </a:extLst>
          </p:cNvPr>
          <p:cNvSpPr txBox="1">
            <a:spLocks noChangeArrowheads="1"/>
          </p:cNvSpPr>
          <p:nvPr/>
        </p:nvSpPr>
        <p:spPr bwMode="auto">
          <a:xfrm>
            <a:off x="457200" y="5784594"/>
            <a:ext cx="3845399" cy="751422"/>
          </a:xfrm>
          <a:prstGeom prst="rect">
            <a:avLst/>
          </a:prstGeom>
          <a:noFill/>
          <a:ln w="0">
            <a:noFill/>
            <a:miter lim="800000"/>
            <a:headEnd/>
            <a:tailEnd/>
          </a:ln>
        </p:spPr>
        <p:txBody>
          <a:bodyPr rot="0" vert="horz" wrap="square" lIns="91440" tIns="45720" rIns="91440" bIns="45720" anchor="t" anchorCtr="0">
            <a:noAutofit/>
          </a:bodyPr>
          <a:lstStyle/>
          <a:p>
            <a:pPr algn="just">
              <a:lnSpc>
                <a:spcPct val="50000"/>
              </a:lnSpc>
              <a:spcAft>
                <a:spcPts val="1000"/>
              </a:spcAft>
            </a:pPr>
            <a:r>
              <a:rPr lang="en-GB" sz="1200" b="1" dirty="0">
                <a:effectLst/>
                <a:latin typeface="Calibri"/>
                <a:ea typeface="Calibri"/>
                <a:cs typeface="Times New Roman"/>
              </a:rPr>
              <a:t> </a:t>
            </a:r>
            <a:endParaRPr lang="en-GB" sz="1100" dirty="0">
              <a:effectLst/>
              <a:latin typeface="Calibri"/>
              <a:ea typeface="Calibri"/>
              <a:cs typeface="Times New Roman"/>
            </a:endParaRPr>
          </a:p>
          <a:p>
            <a:pPr algn="just">
              <a:lnSpc>
                <a:spcPct val="115000"/>
              </a:lnSpc>
              <a:spcAft>
                <a:spcPts val="0"/>
              </a:spcAft>
            </a:pPr>
            <a:r>
              <a:rPr lang="en-GB" sz="1600" b="1" dirty="0">
                <a:effectLst/>
                <a:latin typeface="Calibri"/>
                <a:ea typeface="Calibri"/>
                <a:cs typeface="Times New Roman"/>
              </a:rPr>
              <a:t>The Institute of Materials Handling </a:t>
            </a:r>
            <a:endParaRPr lang="en-GB" sz="1600" dirty="0">
              <a:effectLst/>
              <a:latin typeface="Calibri"/>
              <a:ea typeface="Calibri"/>
              <a:cs typeface="Times New Roman"/>
            </a:endParaRPr>
          </a:p>
        </p:txBody>
      </p:sp>
      <p:pic>
        <p:nvPicPr>
          <p:cNvPr id="7" name="Picture 2">
            <a:extLst>
              <a:ext uri="{FF2B5EF4-FFF2-40B4-BE49-F238E27FC236}">
                <a16:creationId xmlns:a16="http://schemas.microsoft.com/office/drawing/2014/main" id="{DC08F691-B7FD-491C-9824-B192DCE35E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5949280"/>
            <a:ext cx="368200" cy="514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164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02920" y="530352"/>
            <a:ext cx="8183880" cy="4187952"/>
          </a:xfrm>
        </p:spPr>
        <p:txBody>
          <a:bodyPr/>
          <a:lstStyle/>
          <a:p>
            <a:pPr marL="0" indent="0">
              <a:buNone/>
            </a:pPr>
            <a:endParaRPr lang="en-ZA" dirty="0"/>
          </a:p>
          <a:p>
            <a:pPr>
              <a:buFont typeface="Arial" panose="020B0604020202020204" pitchFamily="34" charset="0"/>
              <a:buChar char="•"/>
            </a:pPr>
            <a:endParaRPr lang="en-ZA" b="1" u="sng"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858" y="764704"/>
            <a:ext cx="7128792" cy="4009946"/>
          </a:xfrm>
          <a:prstGeom prst="rect">
            <a:avLst/>
          </a:prstGeom>
        </p:spPr>
      </p:pic>
      <p:sp>
        <p:nvSpPr>
          <p:cNvPr id="5" name="Title 1"/>
          <p:cNvSpPr>
            <a:spLocks noGrp="1"/>
          </p:cNvSpPr>
          <p:nvPr>
            <p:ph type="title"/>
          </p:nvPr>
        </p:nvSpPr>
        <p:spPr>
          <a:xfrm>
            <a:off x="210659" y="4982104"/>
            <a:ext cx="8183880" cy="751422"/>
          </a:xfrm>
        </p:spPr>
        <p:txBody>
          <a:bodyPr/>
          <a:lstStyle/>
          <a:p>
            <a:pPr algn="ctr"/>
            <a:r>
              <a:rPr lang="en-US" dirty="0"/>
              <a:t>  Construction misalignment.</a:t>
            </a:r>
          </a:p>
        </p:txBody>
      </p:sp>
      <p:sp>
        <p:nvSpPr>
          <p:cNvPr id="6" name="Text Box 2">
            <a:extLst>
              <a:ext uri="{FF2B5EF4-FFF2-40B4-BE49-F238E27FC236}">
                <a16:creationId xmlns:a16="http://schemas.microsoft.com/office/drawing/2014/main" id="{930B1EC4-3553-4AF4-A4BA-4E6A646F3B5E}"/>
              </a:ext>
            </a:extLst>
          </p:cNvPr>
          <p:cNvSpPr txBox="1">
            <a:spLocks noChangeArrowheads="1"/>
          </p:cNvSpPr>
          <p:nvPr/>
        </p:nvSpPr>
        <p:spPr bwMode="auto">
          <a:xfrm>
            <a:off x="457200" y="5784594"/>
            <a:ext cx="3845399" cy="751422"/>
          </a:xfrm>
          <a:prstGeom prst="rect">
            <a:avLst/>
          </a:prstGeom>
          <a:noFill/>
          <a:ln w="0">
            <a:noFill/>
            <a:miter lim="800000"/>
            <a:headEnd/>
            <a:tailEnd/>
          </a:ln>
        </p:spPr>
        <p:txBody>
          <a:bodyPr rot="0" vert="horz" wrap="square" lIns="91440" tIns="45720" rIns="91440" bIns="45720" anchor="t" anchorCtr="0">
            <a:noAutofit/>
          </a:bodyPr>
          <a:lstStyle/>
          <a:p>
            <a:pPr algn="just">
              <a:lnSpc>
                <a:spcPct val="50000"/>
              </a:lnSpc>
              <a:spcAft>
                <a:spcPts val="1000"/>
              </a:spcAft>
            </a:pPr>
            <a:r>
              <a:rPr lang="en-GB" sz="1200" b="1" dirty="0">
                <a:effectLst/>
                <a:latin typeface="Calibri"/>
                <a:ea typeface="Calibri"/>
                <a:cs typeface="Times New Roman"/>
              </a:rPr>
              <a:t> </a:t>
            </a:r>
            <a:endParaRPr lang="en-GB" sz="1100" dirty="0">
              <a:effectLst/>
              <a:latin typeface="Calibri"/>
              <a:ea typeface="Calibri"/>
              <a:cs typeface="Times New Roman"/>
            </a:endParaRPr>
          </a:p>
          <a:p>
            <a:pPr algn="just">
              <a:lnSpc>
                <a:spcPct val="115000"/>
              </a:lnSpc>
              <a:spcAft>
                <a:spcPts val="0"/>
              </a:spcAft>
            </a:pPr>
            <a:r>
              <a:rPr lang="en-GB" sz="1600" b="1" dirty="0">
                <a:effectLst/>
                <a:latin typeface="Calibri"/>
                <a:ea typeface="Calibri"/>
                <a:cs typeface="Times New Roman"/>
              </a:rPr>
              <a:t>The Institute of Materials Handling </a:t>
            </a:r>
            <a:endParaRPr lang="en-GB" sz="1600" dirty="0">
              <a:effectLst/>
              <a:latin typeface="Calibri"/>
              <a:ea typeface="Calibri"/>
              <a:cs typeface="Times New Roman"/>
            </a:endParaRPr>
          </a:p>
        </p:txBody>
      </p:sp>
      <p:pic>
        <p:nvPicPr>
          <p:cNvPr id="7" name="Picture 2">
            <a:extLst>
              <a:ext uri="{FF2B5EF4-FFF2-40B4-BE49-F238E27FC236}">
                <a16:creationId xmlns:a16="http://schemas.microsoft.com/office/drawing/2014/main" id="{7FDAB7F8-3EF4-4E2D-80BF-AB2ED1D99F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5949280"/>
            <a:ext cx="368200" cy="514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334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02920" y="530352"/>
            <a:ext cx="8183880" cy="4187952"/>
          </a:xfrm>
        </p:spPr>
        <p:txBody>
          <a:bodyPr/>
          <a:lstStyle/>
          <a:p>
            <a:pPr marL="0" indent="0">
              <a:buNone/>
            </a:pPr>
            <a:endParaRPr lang="en-ZA" dirty="0"/>
          </a:p>
          <a:p>
            <a:pPr>
              <a:buFont typeface="Arial" panose="020B0604020202020204" pitchFamily="34" charset="0"/>
              <a:buChar char="•"/>
            </a:pPr>
            <a:endParaRPr lang="en-ZA" b="1" u="sng"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3728" y="836712"/>
            <a:ext cx="5112568" cy="3834425"/>
          </a:xfrm>
          <a:prstGeom prst="rect">
            <a:avLst/>
          </a:prstGeom>
        </p:spPr>
      </p:pic>
      <p:sp>
        <p:nvSpPr>
          <p:cNvPr id="5" name="Title 1"/>
          <p:cNvSpPr>
            <a:spLocks noGrp="1"/>
          </p:cNvSpPr>
          <p:nvPr>
            <p:ph type="title"/>
          </p:nvPr>
        </p:nvSpPr>
        <p:spPr>
          <a:xfrm>
            <a:off x="457200" y="4989492"/>
            <a:ext cx="8183880" cy="751422"/>
          </a:xfrm>
        </p:spPr>
        <p:txBody>
          <a:bodyPr>
            <a:normAutofit fontScale="90000"/>
          </a:bodyPr>
          <a:lstStyle/>
          <a:p>
            <a:pPr algn="ctr"/>
            <a:r>
              <a:rPr lang="en-US" dirty="0"/>
              <a:t>Belt severely bent around idler.</a:t>
            </a:r>
          </a:p>
        </p:txBody>
      </p:sp>
      <p:sp>
        <p:nvSpPr>
          <p:cNvPr id="6" name="Text Box 2">
            <a:extLst>
              <a:ext uri="{FF2B5EF4-FFF2-40B4-BE49-F238E27FC236}">
                <a16:creationId xmlns:a16="http://schemas.microsoft.com/office/drawing/2014/main" id="{04DB0843-C788-449C-9B6F-06063983E42E}"/>
              </a:ext>
            </a:extLst>
          </p:cNvPr>
          <p:cNvSpPr txBox="1">
            <a:spLocks noChangeArrowheads="1"/>
          </p:cNvSpPr>
          <p:nvPr/>
        </p:nvSpPr>
        <p:spPr bwMode="auto">
          <a:xfrm>
            <a:off x="457200" y="5784594"/>
            <a:ext cx="3845399" cy="751422"/>
          </a:xfrm>
          <a:prstGeom prst="rect">
            <a:avLst/>
          </a:prstGeom>
          <a:noFill/>
          <a:ln w="0">
            <a:noFill/>
            <a:miter lim="800000"/>
            <a:headEnd/>
            <a:tailEnd/>
          </a:ln>
        </p:spPr>
        <p:txBody>
          <a:bodyPr rot="0" vert="horz" wrap="square" lIns="91440" tIns="45720" rIns="91440" bIns="45720" anchor="t" anchorCtr="0">
            <a:noAutofit/>
          </a:bodyPr>
          <a:lstStyle/>
          <a:p>
            <a:pPr algn="just">
              <a:lnSpc>
                <a:spcPct val="50000"/>
              </a:lnSpc>
              <a:spcAft>
                <a:spcPts val="1000"/>
              </a:spcAft>
            </a:pPr>
            <a:r>
              <a:rPr lang="en-GB" sz="1200" b="1" dirty="0">
                <a:effectLst/>
                <a:latin typeface="Calibri"/>
                <a:ea typeface="Calibri"/>
                <a:cs typeface="Times New Roman"/>
              </a:rPr>
              <a:t> </a:t>
            </a:r>
            <a:endParaRPr lang="en-GB" sz="1100" dirty="0">
              <a:effectLst/>
              <a:latin typeface="Calibri"/>
              <a:ea typeface="Calibri"/>
              <a:cs typeface="Times New Roman"/>
            </a:endParaRPr>
          </a:p>
          <a:p>
            <a:pPr algn="just">
              <a:lnSpc>
                <a:spcPct val="115000"/>
              </a:lnSpc>
              <a:spcAft>
                <a:spcPts val="0"/>
              </a:spcAft>
            </a:pPr>
            <a:r>
              <a:rPr lang="en-GB" sz="1600" b="1" dirty="0">
                <a:effectLst/>
                <a:latin typeface="Calibri"/>
                <a:ea typeface="Calibri"/>
                <a:cs typeface="Times New Roman"/>
              </a:rPr>
              <a:t>The Institute of Materials Handling </a:t>
            </a:r>
            <a:endParaRPr lang="en-GB" sz="1600" dirty="0">
              <a:effectLst/>
              <a:latin typeface="Calibri"/>
              <a:ea typeface="Calibri"/>
              <a:cs typeface="Times New Roman"/>
            </a:endParaRPr>
          </a:p>
        </p:txBody>
      </p:sp>
      <p:pic>
        <p:nvPicPr>
          <p:cNvPr id="7" name="Picture 2">
            <a:extLst>
              <a:ext uri="{FF2B5EF4-FFF2-40B4-BE49-F238E27FC236}">
                <a16:creationId xmlns:a16="http://schemas.microsoft.com/office/drawing/2014/main" id="{2542AA67-37BA-4E65-A0B5-E9BC830462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5949280"/>
            <a:ext cx="368200" cy="514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04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02920" y="530352"/>
            <a:ext cx="8183880" cy="4187952"/>
          </a:xfrm>
        </p:spPr>
        <p:txBody>
          <a:bodyPr/>
          <a:lstStyle/>
          <a:p>
            <a:pPr marL="0" indent="0">
              <a:buNone/>
            </a:pPr>
            <a:endParaRPr lang="en-ZA" dirty="0"/>
          </a:p>
          <a:p>
            <a:pPr>
              <a:buFont typeface="Arial" panose="020B0604020202020204" pitchFamily="34" charset="0"/>
              <a:buChar char="•"/>
            </a:pPr>
            <a:endParaRPr lang="en-ZA" b="1" u="sng"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620688"/>
            <a:ext cx="5904656" cy="4428492"/>
          </a:xfrm>
          <a:prstGeom prst="rect">
            <a:avLst/>
          </a:prstGeom>
        </p:spPr>
      </p:pic>
      <p:sp>
        <p:nvSpPr>
          <p:cNvPr id="5" name="Title 1"/>
          <p:cNvSpPr>
            <a:spLocks noGrp="1"/>
          </p:cNvSpPr>
          <p:nvPr>
            <p:ph type="title"/>
          </p:nvPr>
        </p:nvSpPr>
        <p:spPr>
          <a:xfrm>
            <a:off x="336044" y="4873616"/>
            <a:ext cx="8183880" cy="1051560"/>
          </a:xfrm>
        </p:spPr>
        <p:txBody>
          <a:bodyPr>
            <a:normAutofit/>
          </a:bodyPr>
          <a:lstStyle/>
          <a:p>
            <a:pPr algn="ctr"/>
            <a:r>
              <a:rPr lang="en-US" sz="2800" dirty="0"/>
              <a:t>Belt scraper scrapings dropping directly onto return belt.</a:t>
            </a:r>
          </a:p>
        </p:txBody>
      </p:sp>
      <p:sp>
        <p:nvSpPr>
          <p:cNvPr id="6" name="Text Box 2">
            <a:extLst>
              <a:ext uri="{FF2B5EF4-FFF2-40B4-BE49-F238E27FC236}">
                <a16:creationId xmlns:a16="http://schemas.microsoft.com/office/drawing/2014/main" id="{13119A11-0693-4B01-83A4-C2FD5F5F8DB2}"/>
              </a:ext>
            </a:extLst>
          </p:cNvPr>
          <p:cNvSpPr txBox="1">
            <a:spLocks noChangeArrowheads="1"/>
          </p:cNvSpPr>
          <p:nvPr/>
        </p:nvSpPr>
        <p:spPr bwMode="auto">
          <a:xfrm>
            <a:off x="457200" y="5784594"/>
            <a:ext cx="3845399" cy="751422"/>
          </a:xfrm>
          <a:prstGeom prst="rect">
            <a:avLst/>
          </a:prstGeom>
          <a:noFill/>
          <a:ln w="0">
            <a:noFill/>
            <a:miter lim="800000"/>
            <a:headEnd/>
            <a:tailEnd/>
          </a:ln>
        </p:spPr>
        <p:txBody>
          <a:bodyPr rot="0" vert="horz" wrap="square" lIns="91440" tIns="45720" rIns="91440" bIns="45720" anchor="t" anchorCtr="0">
            <a:noAutofit/>
          </a:bodyPr>
          <a:lstStyle/>
          <a:p>
            <a:pPr algn="just">
              <a:lnSpc>
                <a:spcPct val="50000"/>
              </a:lnSpc>
              <a:spcAft>
                <a:spcPts val="1000"/>
              </a:spcAft>
            </a:pPr>
            <a:r>
              <a:rPr lang="en-GB" sz="1200" b="1" dirty="0">
                <a:effectLst/>
                <a:latin typeface="Calibri"/>
                <a:ea typeface="Calibri"/>
                <a:cs typeface="Times New Roman"/>
              </a:rPr>
              <a:t> </a:t>
            </a:r>
            <a:endParaRPr lang="en-GB" sz="1100" dirty="0">
              <a:effectLst/>
              <a:latin typeface="Calibri"/>
              <a:ea typeface="Calibri"/>
              <a:cs typeface="Times New Roman"/>
            </a:endParaRPr>
          </a:p>
          <a:p>
            <a:pPr algn="just">
              <a:lnSpc>
                <a:spcPct val="115000"/>
              </a:lnSpc>
              <a:spcAft>
                <a:spcPts val="0"/>
              </a:spcAft>
            </a:pPr>
            <a:r>
              <a:rPr lang="en-GB" sz="1600" b="1" dirty="0">
                <a:effectLst/>
                <a:latin typeface="Calibri"/>
                <a:ea typeface="Calibri"/>
                <a:cs typeface="Times New Roman"/>
              </a:rPr>
              <a:t>The Institute of Materials Handling </a:t>
            </a:r>
            <a:endParaRPr lang="en-GB" sz="1600" dirty="0">
              <a:effectLst/>
              <a:latin typeface="Calibri"/>
              <a:ea typeface="Calibri"/>
              <a:cs typeface="Times New Roman"/>
            </a:endParaRPr>
          </a:p>
        </p:txBody>
      </p:sp>
      <p:pic>
        <p:nvPicPr>
          <p:cNvPr id="7" name="Picture 2">
            <a:extLst>
              <a:ext uri="{FF2B5EF4-FFF2-40B4-BE49-F238E27FC236}">
                <a16:creationId xmlns:a16="http://schemas.microsoft.com/office/drawing/2014/main" id="{7D208F9B-4B2D-4416-BB20-489C58356E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5949280"/>
            <a:ext cx="368200" cy="514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956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02920" y="530352"/>
            <a:ext cx="8183880" cy="4187952"/>
          </a:xfrm>
        </p:spPr>
        <p:txBody>
          <a:bodyPr/>
          <a:lstStyle/>
          <a:p>
            <a:pPr marL="0" indent="0">
              <a:buNone/>
            </a:pPr>
            <a:endParaRPr lang="en-ZA" dirty="0"/>
          </a:p>
          <a:p>
            <a:pPr>
              <a:buFont typeface="Arial" panose="020B0604020202020204" pitchFamily="34" charset="0"/>
              <a:buChar char="•"/>
            </a:pPr>
            <a:endParaRPr lang="en-ZA" b="1" u="sng"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669049"/>
            <a:ext cx="5760640" cy="4320480"/>
          </a:xfrm>
          <a:prstGeom prst="rect">
            <a:avLst/>
          </a:prstGeom>
        </p:spPr>
      </p:pic>
      <p:sp>
        <p:nvSpPr>
          <p:cNvPr id="5" name="Title 1"/>
          <p:cNvSpPr>
            <a:spLocks noGrp="1"/>
          </p:cNvSpPr>
          <p:nvPr>
            <p:ph type="title"/>
          </p:nvPr>
        </p:nvSpPr>
        <p:spPr>
          <a:xfrm>
            <a:off x="502920" y="4808012"/>
            <a:ext cx="8183880" cy="1051560"/>
          </a:xfrm>
        </p:spPr>
        <p:txBody>
          <a:bodyPr>
            <a:normAutofit/>
          </a:bodyPr>
          <a:lstStyle/>
          <a:p>
            <a:pPr algn="ctr"/>
            <a:r>
              <a:rPr lang="en-US" dirty="0"/>
              <a:t>Head chute in front of scraper.</a:t>
            </a:r>
          </a:p>
        </p:txBody>
      </p:sp>
      <p:sp>
        <p:nvSpPr>
          <p:cNvPr id="6" name="Text Box 2">
            <a:extLst>
              <a:ext uri="{FF2B5EF4-FFF2-40B4-BE49-F238E27FC236}">
                <a16:creationId xmlns:a16="http://schemas.microsoft.com/office/drawing/2014/main" id="{A1533952-AEDB-44C1-9BE7-B86C20B105C8}"/>
              </a:ext>
            </a:extLst>
          </p:cNvPr>
          <p:cNvSpPr txBox="1">
            <a:spLocks noChangeArrowheads="1"/>
          </p:cNvSpPr>
          <p:nvPr/>
        </p:nvSpPr>
        <p:spPr bwMode="auto">
          <a:xfrm>
            <a:off x="457200" y="5784594"/>
            <a:ext cx="3845399" cy="751422"/>
          </a:xfrm>
          <a:prstGeom prst="rect">
            <a:avLst/>
          </a:prstGeom>
          <a:noFill/>
          <a:ln w="0">
            <a:noFill/>
            <a:miter lim="800000"/>
            <a:headEnd/>
            <a:tailEnd/>
          </a:ln>
        </p:spPr>
        <p:txBody>
          <a:bodyPr rot="0" vert="horz" wrap="square" lIns="91440" tIns="45720" rIns="91440" bIns="45720" anchor="t" anchorCtr="0">
            <a:noAutofit/>
          </a:bodyPr>
          <a:lstStyle/>
          <a:p>
            <a:pPr algn="just">
              <a:lnSpc>
                <a:spcPct val="50000"/>
              </a:lnSpc>
              <a:spcAft>
                <a:spcPts val="1000"/>
              </a:spcAft>
            </a:pPr>
            <a:r>
              <a:rPr lang="en-GB" sz="1200" b="1" dirty="0">
                <a:effectLst/>
                <a:latin typeface="Calibri"/>
                <a:ea typeface="Calibri"/>
                <a:cs typeface="Times New Roman"/>
              </a:rPr>
              <a:t> </a:t>
            </a:r>
            <a:endParaRPr lang="en-GB" sz="1100" dirty="0">
              <a:effectLst/>
              <a:latin typeface="Calibri"/>
              <a:ea typeface="Calibri"/>
              <a:cs typeface="Times New Roman"/>
            </a:endParaRPr>
          </a:p>
          <a:p>
            <a:pPr algn="just">
              <a:lnSpc>
                <a:spcPct val="115000"/>
              </a:lnSpc>
              <a:spcAft>
                <a:spcPts val="0"/>
              </a:spcAft>
            </a:pPr>
            <a:r>
              <a:rPr lang="en-GB" sz="1600" b="1" dirty="0">
                <a:effectLst/>
                <a:latin typeface="Calibri"/>
                <a:ea typeface="Calibri"/>
                <a:cs typeface="Times New Roman"/>
              </a:rPr>
              <a:t>The Institute of Materials Handling </a:t>
            </a:r>
            <a:endParaRPr lang="en-GB" sz="1600" dirty="0">
              <a:effectLst/>
              <a:latin typeface="Calibri"/>
              <a:ea typeface="Calibri"/>
              <a:cs typeface="Times New Roman"/>
            </a:endParaRPr>
          </a:p>
        </p:txBody>
      </p:sp>
      <p:pic>
        <p:nvPicPr>
          <p:cNvPr id="7" name="Picture 2">
            <a:extLst>
              <a:ext uri="{FF2B5EF4-FFF2-40B4-BE49-F238E27FC236}">
                <a16:creationId xmlns:a16="http://schemas.microsoft.com/office/drawing/2014/main" id="{BB882F02-DF21-41EA-8518-4BC604145F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5949280"/>
            <a:ext cx="368200" cy="514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963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4733034"/>
            <a:ext cx="8183880" cy="1051560"/>
          </a:xfrm>
        </p:spPr>
        <p:txBody>
          <a:bodyPr>
            <a:normAutofit/>
          </a:bodyPr>
          <a:lstStyle/>
          <a:p>
            <a:pPr algn="ctr"/>
            <a:r>
              <a:rPr lang="en-US" sz="2800" dirty="0"/>
              <a:t>    Drop box chute that would overflow.</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35696" y="535168"/>
            <a:ext cx="5928659" cy="4446492"/>
          </a:xfrm>
        </p:spPr>
      </p:pic>
      <p:sp>
        <p:nvSpPr>
          <p:cNvPr id="5" name="Text Box 2">
            <a:extLst>
              <a:ext uri="{FF2B5EF4-FFF2-40B4-BE49-F238E27FC236}">
                <a16:creationId xmlns:a16="http://schemas.microsoft.com/office/drawing/2014/main" id="{1D2D8D05-D678-4C80-8490-8B910CB73A1D}"/>
              </a:ext>
            </a:extLst>
          </p:cNvPr>
          <p:cNvSpPr txBox="1">
            <a:spLocks noChangeArrowheads="1"/>
          </p:cNvSpPr>
          <p:nvPr/>
        </p:nvSpPr>
        <p:spPr bwMode="auto">
          <a:xfrm>
            <a:off x="457200" y="5784594"/>
            <a:ext cx="3845399" cy="751422"/>
          </a:xfrm>
          <a:prstGeom prst="rect">
            <a:avLst/>
          </a:prstGeom>
          <a:noFill/>
          <a:ln w="0">
            <a:noFill/>
            <a:miter lim="800000"/>
            <a:headEnd/>
            <a:tailEnd/>
          </a:ln>
        </p:spPr>
        <p:txBody>
          <a:bodyPr rot="0" vert="horz" wrap="square" lIns="91440" tIns="45720" rIns="91440" bIns="45720" anchor="t" anchorCtr="0">
            <a:noAutofit/>
          </a:bodyPr>
          <a:lstStyle/>
          <a:p>
            <a:pPr algn="just">
              <a:lnSpc>
                <a:spcPct val="50000"/>
              </a:lnSpc>
              <a:spcAft>
                <a:spcPts val="1000"/>
              </a:spcAft>
            </a:pPr>
            <a:r>
              <a:rPr lang="en-GB" sz="1200" b="1" dirty="0">
                <a:effectLst/>
                <a:latin typeface="Calibri"/>
                <a:ea typeface="Calibri"/>
                <a:cs typeface="Times New Roman"/>
              </a:rPr>
              <a:t> </a:t>
            </a:r>
            <a:endParaRPr lang="en-GB" sz="1100" dirty="0">
              <a:effectLst/>
              <a:latin typeface="Calibri"/>
              <a:ea typeface="Calibri"/>
              <a:cs typeface="Times New Roman"/>
            </a:endParaRPr>
          </a:p>
          <a:p>
            <a:pPr algn="just">
              <a:lnSpc>
                <a:spcPct val="115000"/>
              </a:lnSpc>
              <a:spcAft>
                <a:spcPts val="0"/>
              </a:spcAft>
            </a:pPr>
            <a:r>
              <a:rPr lang="en-GB" sz="1600" b="1" dirty="0">
                <a:effectLst/>
                <a:latin typeface="Calibri"/>
                <a:ea typeface="Calibri"/>
                <a:cs typeface="Times New Roman"/>
              </a:rPr>
              <a:t>The Institute of Materials Handling </a:t>
            </a:r>
            <a:endParaRPr lang="en-GB" sz="1600" dirty="0">
              <a:effectLst/>
              <a:latin typeface="Calibri"/>
              <a:ea typeface="Calibri"/>
              <a:cs typeface="Times New Roman"/>
            </a:endParaRPr>
          </a:p>
        </p:txBody>
      </p:sp>
      <p:pic>
        <p:nvPicPr>
          <p:cNvPr id="6" name="Picture 2">
            <a:extLst>
              <a:ext uri="{FF2B5EF4-FFF2-40B4-BE49-F238E27FC236}">
                <a16:creationId xmlns:a16="http://schemas.microsoft.com/office/drawing/2014/main" id="{C88043A0-7C8F-49A2-A6CE-998385AB3E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5949280"/>
            <a:ext cx="368200" cy="514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3696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02920" y="530352"/>
            <a:ext cx="8183880" cy="4187952"/>
          </a:xfrm>
        </p:spPr>
        <p:txBody>
          <a:bodyPr/>
          <a:lstStyle/>
          <a:p>
            <a:pPr marL="0" indent="0">
              <a:buNone/>
            </a:pPr>
            <a:endParaRPr lang="en-ZA" dirty="0"/>
          </a:p>
          <a:p>
            <a:pPr>
              <a:buFont typeface="Arial" panose="020B0604020202020204" pitchFamily="34" charset="0"/>
              <a:buChar char="•"/>
            </a:pPr>
            <a:endParaRPr lang="en-ZA" b="1" u="sng"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1346692"/>
            <a:ext cx="6487224" cy="3643995"/>
          </a:xfrm>
          <a:prstGeom prst="rect">
            <a:avLst/>
          </a:prstGeom>
        </p:spPr>
      </p:pic>
      <p:sp>
        <p:nvSpPr>
          <p:cNvPr id="5" name="Title 1"/>
          <p:cNvSpPr>
            <a:spLocks noGrp="1"/>
          </p:cNvSpPr>
          <p:nvPr>
            <p:ph type="title"/>
          </p:nvPr>
        </p:nvSpPr>
        <p:spPr>
          <a:xfrm>
            <a:off x="457200" y="4806126"/>
            <a:ext cx="8183880" cy="1051560"/>
          </a:xfrm>
        </p:spPr>
        <p:txBody>
          <a:bodyPr/>
          <a:lstStyle/>
          <a:p>
            <a:pPr algn="ctr"/>
            <a:r>
              <a:rPr lang="en-US" dirty="0"/>
              <a:t>Head chute into the surge bin.</a:t>
            </a:r>
          </a:p>
        </p:txBody>
      </p:sp>
      <p:sp>
        <p:nvSpPr>
          <p:cNvPr id="6" name="Text Box 2">
            <a:extLst>
              <a:ext uri="{FF2B5EF4-FFF2-40B4-BE49-F238E27FC236}">
                <a16:creationId xmlns:a16="http://schemas.microsoft.com/office/drawing/2014/main" id="{828F456F-5FFB-47C6-883F-9F883FC4FD8C}"/>
              </a:ext>
            </a:extLst>
          </p:cNvPr>
          <p:cNvSpPr txBox="1">
            <a:spLocks noChangeArrowheads="1"/>
          </p:cNvSpPr>
          <p:nvPr/>
        </p:nvSpPr>
        <p:spPr bwMode="auto">
          <a:xfrm>
            <a:off x="457200" y="5784594"/>
            <a:ext cx="3845399" cy="751422"/>
          </a:xfrm>
          <a:prstGeom prst="rect">
            <a:avLst/>
          </a:prstGeom>
          <a:noFill/>
          <a:ln w="0">
            <a:noFill/>
            <a:miter lim="800000"/>
            <a:headEnd/>
            <a:tailEnd/>
          </a:ln>
        </p:spPr>
        <p:txBody>
          <a:bodyPr rot="0" vert="horz" wrap="square" lIns="91440" tIns="45720" rIns="91440" bIns="45720" anchor="t" anchorCtr="0">
            <a:noAutofit/>
          </a:bodyPr>
          <a:lstStyle/>
          <a:p>
            <a:pPr algn="just">
              <a:lnSpc>
                <a:spcPct val="50000"/>
              </a:lnSpc>
              <a:spcAft>
                <a:spcPts val="1000"/>
              </a:spcAft>
            </a:pPr>
            <a:r>
              <a:rPr lang="en-GB" sz="1200" b="1" dirty="0">
                <a:effectLst/>
                <a:latin typeface="Calibri"/>
                <a:ea typeface="Calibri"/>
                <a:cs typeface="Times New Roman"/>
              </a:rPr>
              <a:t> </a:t>
            </a:r>
            <a:endParaRPr lang="en-GB" sz="1100" dirty="0">
              <a:effectLst/>
              <a:latin typeface="Calibri"/>
              <a:ea typeface="Calibri"/>
              <a:cs typeface="Times New Roman"/>
            </a:endParaRPr>
          </a:p>
          <a:p>
            <a:pPr algn="just">
              <a:lnSpc>
                <a:spcPct val="115000"/>
              </a:lnSpc>
              <a:spcAft>
                <a:spcPts val="0"/>
              </a:spcAft>
            </a:pPr>
            <a:r>
              <a:rPr lang="en-GB" sz="1600" b="1" dirty="0">
                <a:effectLst/>
                <a:latin typeface="Calibri"/>
                <a:ea typeface="Calibri"/>
                <a:cs typeface="Times New Roman"/>
              </a:rPr>
              <a:t>The Institute of Materials Handling </a:t>
            </a:r>
            <a:endParaRPr lang="en-GB" sz="1600" dirty="0">
              <a:effectLst/>
              <a:latin typeface="Calibri"/>
              <a:ea typeface="Calibri"/>
              <a:cs typeface="Times New Roman"/>
            </a:endParaRPr>
          </a:p>
        </p:txBody>
      </p:sp>
      <p:pic>
        <p:nvPicPr>
          <p:cNvPr id="7" name="Picture 2">
            <a:extLst>
              <a:ext uri="{FF2B5EF4-FFF2-40B4-BE49-F238E27FC236}">
                <a16:creationId xmlns:a16="http://schemas.microsoft.com/office/drawing/2014/main" id="{AF2EBDE8-6009-4A31-91A6-72FAE42216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5949280"/>
            <a:ext cx="368200" cy="514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756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02920" y="530352"/>
            <a:ext cx="8183880" cy="4187952"/>
          </a:xfrm>
        </p:spPr>
        <p:txBody>
          <a:bodyPr/>
          <a:lstStyle/>
          <a:p>
            <a:pPr marL="0" indent="0">
              <a:buNone/>
            </a:pPr>
            <a:endParaRPr lang="en-ZA" dirty="0"/>
          </a:p>
          <a:p>
            <a:pPr>
              <a:buFont typeface="Arial" panose="020B0604020202020204" pitchFamily="34" charset="0"/>
              <a:buChar char="•"/>
            </a:pPr>
            <a:endParaRPr lang="en-ZA" b="1" u="sng"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692696"/>
            <a:ext cx="5976664" cy="4482498"/>
          </a:xfrm>
          <a:prstGeom prst="rect">
            <a:avLst/>
          </a:prstGeom>
        </p:spPr>
      </p:pic>
      <p:sp>
        <p:nvSpPr>
          <p:cNvPr id="5" name="Title 1"/>
          <p:cNvSpPr>
            <a:spLocks noGrp="1"/>
          </p:cNvSpPr>
          <p:nvPr>
            <p:ph type="title"/>
          </p:nvPr>
        </p:nvSpPr>
        <p:spPr>
          <a:xfrm>
            <a:off x="509029" y="4801924"/>
            <a:ext cx="8183880" cy="1051560"/>
          </a:xfrm>
        </p:spPr>
        <p:txBody>
          <a:bodyPr>
            <a:normAutofit/>
          </a:bodyPr>
          <a:lstStyle/>
          <a:p>
            <a:pPr algn="ctr"/>
            <a:r>
              <a:rPr lang="en-US" sz="3100" dirty="0"/>
              <a:t>Chute and cross beam on a tripper.</a:t>
            </a:r>
          </a:p>
        </p:txBody>
      </p:sp>
      <p:sp>
        <p:nvSpPr>
          <p:cNvPr id="6" name="Text Box 2">
            <a:extLst>
              <a:ext uri="{FF2B5EF4-FFF2-40B4-BE49-F238E27FC236}">
                <a16:creationId xmlns:a16="http://schemas.microsoft.com/office/drawing/2014/main" id="{E5D051BD-44C1-41F5-8678-04EC186366CA}"/>
              </a:ext>
            </a:extLst>
          </p:cNvPr>
          <p:cNvSpPr txBox="1">
            <a:spLocks noChangeArrowheads="1"/>
          </p:cNvSpPr>
          <p:nvPr/>
        </p:nvSpPr>
        <p:spPr bwMode="auto">
          <a:xfrm>
            <a:off x="457200" y="5784594"/>
            <a:ext cx="3845399" cy="751422"/>
          </a:xfrm>
          <a:prstGeom prst="rect">
            <a:avLst/>
          </a:prstGeom>
          <a:noFill/>
          <a:ln w="0">
            <a:noFill/>
            <a:miter lim="800000"/>
            <a:headEnd/>
            <a:tailEnd/>
          </a:ln>
        </p:spPr>
        <p:txBody>
          <a:bodyPr rot="0" vert="horz" wrap="square" lIns="91440" tIns="45720" rIns="91440" bIns="45720" anchor="t" anchorCtr="0">
            <a:noAutofit/>
          </a:bodyPr>
          <a:lstStyle/>
          <a:p>
            <a:pPr algn="just">
              <a:lnSpc>
                <a:spcPct val="50000"/>
              </a:lnSpc>
              <a:spcAft>
                <a:spcPts val="1000"/>
              </a:spcAft>
            </a:pPr>
            <a:r>
              <a:rPr lang="en-GB" sz="1200" b="1" dirty="0">
                <a:effectLst/>
                <a:latin typeface="Calibri"/>
                <a:ea typeface="Calibri"/>
                <a:cs typeface="Times New Roman"/>
              </a:rPr>
              <a:t> </a:t>
            </a:r>
            <a:endParaRPr lang="en-GB" sz="1100" dirty="0">
              <a:effectLst/>
              <a:latin typeface="Calibri"/>
              <a:ea typeface="Calibri"/>
              <a:cs typeface="Times New Roman"/>
            </a:endParaRPr>
          </a:p>
          <a:p>
            <a:pPr algn="just">
              <a:lnSpc>
                <a:spcPct val="115000"/>
              </a:lnSpc>
              <a:spcAft>
                <a:spcPts val="0"/>
              </a:spcAft>
            </a:pPr>
            <a:r>
              <a:rPr lang="en-GB" sz="1600" b="1" dirty="0">
                <a:effectLst/>
                <a:latin typeface="Calibri"/>
                <a:ea typeface="Calibri"/>
                <a:cs typeface="Times New Roman"/>
              </a:rPr>
              <a:t>The Institute of Materials Handling </a:t>
            </a:r>
            <a:endParaRPr lang="en-GB" sz="1600" dirty="0">
              <a:effectLst/>
              <a:latin typeface="Calibri"/>
              <a:ea typeface="Calibri"/>
              <a:cs typeface="Times New Roman"/>
            </a:endParaRPr>
          </a:p>
        </p:txBody>
      </p:sp>
      <p:pic>
        <p:nvPicPr>
          <p:cNvPr id="7" name="Picture 2">
            <a:extLst>
              <a:ext uri="{FF2B5EF4-FFF2-40B4-BE49-F238E27FC236}">
                <a16:creationId xmlns:a16="http://schemas.microsoft.com/office/drawing/2014/main" id="{7D435D98-497C-438A-9EFB-756BC2C0E7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5949280"/>
            <a:ext cx="368200" cy="514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708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02920" y="530352"/>
            <a:ext cx="8183880" cy="4187952"/>
          </a:xfrm>
        </p:spPr>
        <p:txBody>
          <a:bodyPr/>
          <a:lstStyle/>
          <a:p>
            <a:pPr marL="0" indent="0">
              <a:buNone/>
            </a:pPr>
            <a:endParaRPr lang="en-ZA" dirty="0"/>
          </a:p>
          <a:p>
            <a:pPr>
              <a:buFont typeface="Arial" panose="020B0604020202020204" pitchFamily="34" charset="0"/>
              <a:buChar char="•"/>
            </a:pPr>
            <a:endParaRPr lang="en-ZA" b="1" u="sng"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1124744"/>
            <a:ext cx="6950218" cy="3904068"/>
          </a:xfrm>
          <a:prstGeom prst="rect">
            <a:avLst/>
          </a:prstGeom>
        </p:spPr>
      </p:pic>
      <p:sp>
        <p:nvSpPr>
          <p:cNvPr id="5" name="Title 1"/>
          <p:cNvSpPr>
            <a:spLocks noGrp="1"/>
          </p:cNvSpPr>
          <p:nvPr>
            <p:ph type="title"/>
          </p:nvPr>
        </p:nvSpPr>
        <p:spPr>
          <a:xfrm>
            <a:off x="1136133" y="4786916"/>
            <a:ext cx="6275040" cy="1051560"/>
          </a:xfrm>
        </p:spPr>
        <p:txBody>
          <a:bodyPr/>
          <a:lstStyle/>
          <a:p>
            <a:pPr algn="ctr"/>
            <a:r>
              <a:rPr lang="en-US" dirty="0"/>
              <a:t>         Bad construction.</a:t>
            </a:r>
          </a:p>
        </p:txBody>
      </p:sp>
      <p:sp>
        <p:nvSpPr>
          <p:cNvPr id="6" name="Text Box 2">
            <a:extLst>
              <a:ext uri="{FF2B5EF4-FFF2-40B4-BE49-F238E27FC236}">
                <a16:creationId xmlns:a16="http://schemas.microsoft.com/office/drawing/2014/main" id="{0A723EC0-A7ED-4220-8B92-B8F17F3803F7}"/>
              </a:ext>
            </a:extLst>
          </p:cNvPr>
          <p:cNvSpPr txBox="1">
            <a:spLocks noChangeArrowheads="1"/>
          </p:cNvSpPr>
          <p:nvPr/>
        </p:nvSpPr>
        <p:spPr bwMode="auto">
          <a:xfrm>
            <a:off x="457200" y="5784594"/>
            <a:ext cx="3845399" cy="751422"/>
          </a:xfrm>
          <a:prstGeom prst="rect">
            <a:avLst/>
          </a:prstGeom>
          <a:noFill/>
          <a:ln w="0">
            <a:noFill/>
            <a:miter lim="800000"/>
            <a:headEnd/>
            <a:tailEnd/>
          </a:ln>
        </p:spPr>
        <p:txBody>
          <a:bodyPr rot="0" vert="horz" wrap="square" lIns="91440" tIns="45720" rIns="91440" bIns="45720" anchor="t" anchorCtr="0">
            <a:noAutofit/>
          </a:bodyPr>
          <a:lstStyle/>
          <a:p>
            <a:pPr algn="just">
              <a:lnSpc>
                <a:spcPct val="50000"/>
              </a:lnSpc>
              <a:spcAft>
                <a:spcPts val="1000"/>
              </a:spcAft>
            </a:pPr>
            <a:r>
              <a:rPr lang="en-GB" sz="1200" b="1" dirty="0">
                <a:effectLst/>
                <a:latin typeface="Calibri"/>
                <a:ea typeface="Calibri"/>
                <a:cs typeface="Times New Roman"/>
              </a:rPr>
              <a:t> </a:t>
            </a:r>
            <a:endParaRPr lang="en-GB" sz="1100" dirty="0">
              <a:effectLst/>
              <a:latin typeface="Calibri"/>
              <a:ea typeface="Calibri"/>
              <a:cs typeface="Times New Roman"/>
            </a:endParaRPr>
          </a:p>
          <a:p>
            <a:pPr algn="just">
              <a:lnSpc>
                <a:spcPct val="115000"/>
              </a:lnSpc>
              <a:spcAft>
                <a:spcPts val="0"/>
              </a:spcAft>
            </a:pPr>
            <a:r>
              <a:rPr lang="en-GB" sz="1600" b="1" dirty="0">
                <a:effectLst/>
                <a:latin typeface="Calibri"/>
                <a:ea typeface="Calibri"/>
                <a:cs typeface="Times New Roman"/>
              </a:rPr>
              <a:t>The Institute of Materials Handling </a:t>
            </a:r>
            <a:endParaRPr lang="en-GB" sz="1600" dirty="0">
              <a:effectLst/>
              <a:latin typeface="Calibri"/>
              <a:ea typeface="Calibri"/>
              <a:cs typeface="Times New Roman"/>
            </a:endParaRPr>
          </a:p>
        </p:txBody>
      </p:sp>
      <p:pic>
        <p:nvPicPr>
          <p:cNvPr id="7" name="Picture 2">
            <a:extLst>
              <a:ext uri="{FF2B5EF4-FFF2-40B4-BE49-F238E27FC236}">
                <a16:creationId xmlns:a16="http://schemas.microsoft.com/office/drawing/2014/main" id="{80DDCFB3-6EE5-4252-9432-39B7C7F3E3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5949280"/>
            <a:ext cx="368200" cy="514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92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426" y="5264538"/>
            <a:ext cx="7863145" cy="520055"/>
          </a:xfrm>
        </p:spPr>
        <p:txBody>
          <a:bodyPr>
            <a:normAutofit/>
          </a:bodyPr>
          <a:lstStyle/>
          <a:p>
            <a:pPr algn="ctr"/>
            <a:r>
              <a:rPr lang="en-ZA" sz="2800" dirty="0"/>
              <a:t>Feed conveyor to a rapid load out silo.</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252164" y="-339334"/>
            <a:ext cx="4639671" cy="6568074"/>
          </a:xfrm>
          <a:prstGeom prst="rect">
            <a:avLst/>
          </a:prstGeom>
        </p:spPr>
      </p:pic>
      <p:sp>
        <p:nvSpPr>
          <p:cNvPr id="5" name="Text Box 2">
            <a:extLst>
              <a:ext uri="{FF2B5EF4-FFF2-40B4-BE49-F238E27FC236}">
                <a16:creationId xmlns:a16="http://schemas.microsoft.com/office/drawing/2014/main" id="{6B164E13-C877-4FA1-89AB-EF254982B6E4}"/>
              </a:ext>
            </a:extLst>
          </p:cNvPr>
          <p:cNvSpPr txBox="1">
            <a:spLocks noChangeArrowheads="1"/>
          </p:cNvSpPr>
          <p:nvPr/>
        </p:nvSpPr>
        <p:spPr bwMode="auto">
          <a:xfrm>
            <a:off x="457200" y="5784594"/>
            <a:ext cx="3845399" cy="751422"/>
          </a:xfrm>
          <a:prstGeom prst="rect">
            <a:avLst/>
          </a:prstGeom>
          <a:noFill/>
          <a:ln w="0">
            <a:noFill/>
            <a:miter lim="800000"/>
            <a:headEnd/>
            <a:tailEnd/>
          </a:ln>
        </p:spPr>
        <p:txBody>
          <a:bodyPr rot="0" vert="horz" wrap="square" lIns="91440" tIns="45720" rIns="91440" bIns="45720" anchor="t" anchorCtr="0">
            <a:noAutofit/>
          </a:bodyPr>
          <a:lstStyle/>
          <a:p>
            <a:pPr algn="just">
              <a:lnSpc>
                <a:spcPct val="50000"/>
              </a:lnSpc>
              <a:spcAft>
                <a:spcPts val="1000"/>
              </a:spcAft>
            </a:pPr>
            <a:r>
              <a:rPr lang="en-GB" sz="1200" b="1" dirty="0">
                <a:effectLst/>
                <a:latin typeface="Calibri"/>
                <a:ea typeface="Calibri"/>
                <a:cs typeface="Times New Roman"/>
              </a:rPr>
              <a:t> </a:t>
            </a:r>
            <a:endParaRPr lang="en-GB" sz="1100" dirty="0">
              <a:effectLst/>
              <a:latin typeface="Calibri"/>
              <a:ea typeface="Calibri"/>
              <a:cs typeface="Times New Roman"/>
            </a:endParaRPr>
          </a:p>
          <a:p>
            <a:pPr algn="just">
              <a:lnSpc>
                <a:spcPct val="115000"/>
              </a:lnSpc>
              <a:spcAft>
                <a:spcPts val="0"/>
              </a:spcAft>
            </a:pPr>
            <a:r>
              <a:rPr lang="en-GB" sz="1600" b="1" dirty="0">
                <a:effectLst/>
                <a:latin typeface="Calibri"/>
                <a:ea typeface="Calibri"/>
                <a:cs typeface="Times New Roman"/>
              </a:rPr>
              <a:t>The Institute of Materials Handling </a:t>
            </a:r>
            <a:endParaRPr lang="en-GB" sz="1600" dirty="0">
              <a:effectLst/>
              <a:latin typeface="Calibri"/>
              <a:ea typeface="Calibri"/>
              <a:cs typeface="Times New Roman"/>
            </a:endParaRPr>
          </a:p>
        </p:txBody>
      </p:sp>
      <p:pic>
        <p:nvPicPr>
          <p:cNvPr id="6" name="Picture 2">
            <a:extLst>
              <a:ext uri="{FF2B5EF4-FFF2-40B4-BE49-F238E27FC236}">
                <a16:creationId xmlns:a16="http://schemas.microsoft.com/office/drawing/2014/main" id="{EC5933D6-7C88-4658-B591-DA1048C0D4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5949280"/>
            <a:ext cx="368200" cy="514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9717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92313"/>
            <a:ext cx="8183880" cy="1118019"/>
          </a:xfrm>
        </p:spPr>
        <p:txBody>
          <a:bodyPr/>
          <a:lstStyle/>
          <a:p>
            <a:pPr algn="ctr"/>
            <a:r>
              <a:rPr lang="en-US" dirty="0"/>
              <a:t>       Poor civil construction.</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03136" y="530225"/>
            <a:ext cx="5583766" cy="4187825"/>
          </a:xfrm>
        </p:spPr>
      </p:pic>
      <p:sp>
        <p:nvSpPr>
          <p:cNvPr id="5" name="Text Box 2">
            <a:extLst>
              <a:ext uri="{FF2B5EF4-FFF2-40B4-BE49-F238E27FC236}">
                <a16:creationId xmlns:a16="http://schemas.microsoft.com/office/drawing/2014/main" id="{52BE3A38-A35E-47C6-AEF2-BB0C7C1C672A}"/>
              </a:ext>
            </a:extLst>
          </p:cNvPr>
          <p:cNvSpPr txBox="1">
            <a:spLocks noChangeArrowheads="1"/>
          </p:cNvSpPr>
          <p:nvPr/>
        </p:nvSpPr>
        <p:spPr bwMode="auto">
          <a:xfrm>
            <a:off x="457200" y="5784594"/>
            <a:ext cx="3845399" cy="751422"/>
          </a:xfrm>
          <a:prstGeom prst="rect">
            <a:avLst/>
          </a:prstGeom>
          <a:noFill/>
          <a:ln w="0">
            <a:noFill/>
            <a:miter lim="800000"/>
            <a:headEnd/>
            <a:tailEnd/>
          </a:ln>
        </p:spPr>
        <p:txBody>
          <a:bodyPr rot="0" vert="horz" wrap="square" lIns="91440" tIns="45720" rIns="91440" bIns="45720" anchor="t" anchorCtr="0">
            <a:noAutofit/>
          </a:bodyPr>
          <a:lstStyle/>
          <a:p>
            <a:pPr algn="just">
              <a:lnSpc>
                <a:spcPct val="50000"/>
              </a:lnSpc>
              <a:spcAft>
                <a:spcPts val="1000"/>
              </a:spcAft>
            </a:pPr>
            <a:r>
              <a:rPr lang="en-GB" sz="1200" b="1" dirty="0">
                <a:effectLst/>
                <a:latin typeface="Calibri"/>
                <a:ea typeface="Calibri"/>
                <a:cs typeface="Times New Roman"/>
              </a:rPr>
              <a:t> </a:t>
            </a:r>
            <a:endParaRPr lang="en-GB" sz="1100" dirty="0">
              <a:effectLst/>
              <a:latin typeface="Calibri"/>
              <a:ea typeface="Calibri"/>
              <a:cs typeface="Times New Roman"/>
            </a:endParaRPr>
          </a:p>
          <a:p>
            <a:pPr algn="just">
              <a:lnSpc>
                <a:spcPct val="115000"/>
              </a:lnSpc>
              <a:spcAft>
                <a:spcPts val="0"/>
              </a:spcAft>
            </a:pPr>
            <a:r>
              <a:rPr lang="en-GB" sz="1600" b="1" dirty="0">
                <a:effectLst/>
                <a:latin typeface="Calibri"/>
                <a:ea typeface="Calibri"/>
                <a:cs typeface="Times New Roman"/>
              </a:rPr>
              <a:t>The Institute of Materials Handling </a:t>
            </a:r>
            <a:endParaRPr lang="en-GB" sz="1600" dirty="0">
              <a:effectLst/>
              <a:latin typeface="Calibri"/>
              <a:ea typeface="Calibri"/>
              <a:cs typeface="Times New Roman"/>
            </a:endParaRPr>
          </a:p>
        </p:txBody>
      </p:sp>
      <p:pic>
        <p:nvPicPr>
          <p:cNvPr id="6" name="Picture 2">
            <a:extLst>
              <a:ext uri="{FF2B5EF4-FFF2-40B4-BE49-F238E27FC236}">
                <a16:creationId xmlns:a16="http://schemas.microsoft.com/office/drawing/2014/main" id="{A25803F3-DD8F-43A1-BE07-0CD38FC41D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5949280"/>
            <a:ext cx="368200" cy="514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4628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728" y="4890228"/>
            <a:ext cx="8183880" cy="1051560"/>
          </a:xfrm>
        </p:spPr>
        <p:txBody>
          <a:bodyPr/>
          <a:lstStyle/>
          <a:p>
            <a:r>
              <a:rPr lang="en-US" dirty="0"/>
              <a:t>           Concrete columns.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03136" y="530225"/>
            <a:ext cx="5583766" cy="4187825"/>
          </a:xfrm>
        </p:spPr>
      </p:pic>
      <p:sp>
        <p:nvSpPr>
          <p:cNvPr id="5" name="Text Box 2">
            <a:extLst>
              <a:ext uri="{FF2B5EF4-FFF2-40B4-BE49-F238E27FC236}">
                <a16:creationId xmlns:a16="http://schemas.microsoft.com/office/drawing/2014/main" id="{DE5CBA37-4096-43F1-AC06-7D4B381EC075}"/>
              </a:ext>
            </a:extLst>
          </p:cNvPr>
          <p:cNvSpPr txBox="1">
            <a:spLocks noChangeArrowheads="1"/>
          </p:cNvSpPr>
          <p:nvPr/>
        </p:nvSpPr>
        <p:spPr bwMode="auto">
          <a:xfrm>
            <a:off x="457200" y="5784594"/>
            <a:ext cx="3845399" cy="751422"/>
          </a:xfrm>
          <a:prstGeom prst="rect">
            <a:avLst/>
          </a:prstGeom>
          <a:noFill/>
          <a:ln w="0">
            <a:noFill/>
            <a:miter lim="800000"/>
            <a:headEnd/>
            <a:tailEnd/>
          </a:ln>
        </p:spPr>
        <p:txBody>
          <a:bodyPr rot="0" vert="horz" wrap="square" lIns="91440" tIns="45720" rIns="91440" bIns="45720" anchor="t" anchorCtr="0">
            <a:noAutofit/>
          </a:bodyPr>
          <a:lstStyle/>
          <a:p>
            <a:pPr algn="just">
              <a:lnSpc>
                <a:spcPct val="50000"/>
              </a:lnSpc>
              <a:spcAft>
                <a:spcPts val="1000"/>
              </a:spcAft>
            </a:pPr>
            <a:r>
              <a:rPr lang="en-GB" sz="1200" b="1" dirty="0">
                <a:effectLst/>
                <a:latin typeface="Calibri"/>
                <a:ea typeface="Calibri"/>
                <a:cs typeface="Times New Roman"/>
              </a:rPr>
              <a:t> </a:t>
            </a:r>
            <a:endParaRPr lang="en-GB" sz="1100" dirty="0">
              <a:effectLst/>
              <a:latin typeface="Calibri"/>
              <a:ea typeface="Calibri"/>
              <a:cs typeface="Times New Roman"/>
            </a:endParaRPr>
          </a:p>
          <a:p>
            <a:pPr algn="just">
              <a:lnSpc>
                <a:spcPct val="115000"/>
              </a:lnSpc>
              <a:spcAft>
                <a:spcPts val="0"/>
              </a:spcAft>
            </a:pPr>
            <a:r>
              <a:rPr lang="en-GB" sz="1600" b="1" dirty="0">
                <a:effectLst/>
                <a:latin typeface="Calibri"/>
                <a:ea typeface="Calibri"/>
                <a:cs typeface="Times New Roman"/>
              </a:rPr>
              <a:t>The Institute of Materials Handling </a:t>
            </a:r>
            <a:endParaRPr lang="en-GB" sz="1600" dirty="0">
              <a:effectLst/>
              <a:latin typeface="Calibri"/>
              <a:ea typeface="Calibri"/>
              <a:cs typeface="Times New Roman"/>
            </a:endParaRPr>
          </a:p>
        </p:txBody>
      </p:sp>
      <p:pic>
        <p:nvPicPr>
          <p:cNvPr id="6" name="Picture 2">
            <a:extLst>
              <a:ext uri="{FF2B5EF4-FFF2-40B4-BE49-F238E27FC236}">
                <a16:creationId xmlns:a16="http://schemas.microsoft.com/office/drawing/2014/main" id="{E621B9AF-3AF4-4DC7-AA72-830B978DEE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5949280"/>
            <a:ext cx="368200" cy="514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5254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67544" y="530352"/>
            <a:ext cx="8219256" cy="5850976"/>
          </a:xfrm>
        </p:spPr>
        <p:txBody>
          <a:bodyPr/>
          <a:lstStyle/>
          <a:p>
            <a:pPr marL="0" indent="0">
              <a:buNone/>
            </a:pPr>
            <a:endParaRPr lang="en-ZA" dirty="0"/>
          </a:p>
          <a:p>
            <a:pPr>
              <a:buFont typeface="Arial" panose="020B0604020202020204" pitchFamily="34" charset="0"/>
              <a:buChar char="•"/>
            </a:pPr>
            <a:endParaRPr lang="en-ZA" b="1" u="sng"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0051" y="620689"/>
            <a:ext cx="3322468" cy="4429957"/>
          </a:xfrm>
          <a:prstGeom prst="rect">
            <a:avLst/>
          </a:prstGeom>
        </p:spPr>
      </p:pic>
      <p:sp>
        <p:nvSpPr>
          <p:cNvPr id="5" name="Title 1"/>
          <p:cNvSpPr>
            <a:spLocks noGrp="1"/>
          </p:cNvSpPr>
          <p:nvPr>
            <p:ph type="title"/>
          </p:nvPr>
        </p:nvSpPr>
        <p:spPr>
          <a:xfrm>
            <a:off x="244628" y="5105916"/>
            <a:ext cx="8183880" cy="805840"/>
          </a:xfrm>
        </p:spPr>
        <p:txBody>
          <a:bodyPr/>
          <a:lstStyle/>
          <a:p>
            <a:pPr algn="ctr"/>
            <a:r>
              <a:rPr lang="en-US" dirty="0"/>
              <a:t>    This was well secured !!!!</a:t>
            </a:r>
          </a:p>
        </p:txBody>
      </p:sp>
      <p:sp>
        <p:nvSpPr>
          <p:cNvPr id="6" name="Text Box 2">
            <a:extLst>
              <a:ext uri="{FF2B5EF4-FFF2-40B4-BE49-F238E27FC236}">
                <a16:creationId xmlns:a16="http://schemas.microsoft.com/office/drawing/2014/main" id="{382578ED-88A9-4440-A006-F239AF9B3C85}"/>
              </a:ext>
            </a:extLst>
          </p:cNvPr>
          <p:cNvSpPr txBox="1">
            <a:spLocks noChangeArrowheads="1"/>
          </p:cNvSpPr>
          <p:nvPr/>
        </p:nvSpPr>
        <p:spPr bwMode="auto">
          <a:xfrm>
            <a:off x="457200" y="5784594"/>
            <a:ext cx="3845399" cy="751422"/>
          </a:xfrm>
          <a:prstGeom prst="rect">
            <a:avLst/>
          </a:prstGeom>
          <a:noFill/>
          <a:ln w="0">
            <a:noFill/>
            <a:miter lim="800000"/>
            <a:headEnd/>
            <a:tailEnd/>
          </a:ln>
        </p:spPr>
        <p:txBody>
          <a:bodyPr rot="0" vert="horz" wrap="square" lIns="91440" tIns="45720" rIns="91440" bIns="45720" anchor="t" anchorCtr="0">
            <a:noAutofit/>
          </a:bodyPr>
          <a:lstStyle/>
          <a:p>
            <a:pPr algn="just">
              <a:lnSpc>
                <a:spcPct val="50000"/>
              </a:lnSpc>
              <a:spcAft>
                <a:spcPts val="1000"/>
              </a:spcAft>
            </a:pPr>
            <a:r>
              <a:rPr lang="en-GB" sz="1200" b="1" dirty="0">
                <a:effectLst/>
                <a:latin typeface="Calibri"/>
                <a:ea typeface="Calibri"/>
                <a:cs typeface="Times New Roman"/>
              </a:rPr>
              <a:t> </a:t>
            </a:r>
            <a:endParaRPr lang="en-GB" sz="1100" dirty="0">
              <a:effectLst/>
              <a:latin typeface="Calibri"/>
              <a:ea typeface="Calibri"/>
              <a:cs typeface="Times New Roman"/>
            </a:endParaRPr>
          </a:p>
          <a:p>
            <a:pPr algn="just">
              <a:lnSpc>
                <a:spcPct val="115000"/>
              </a:lnSpc>
              <a:spcAft>
                <a:spcPts val="0"/>
              </a:spcAft>
            </a:pPr>
            <a:r>
              <a:rPr lang="en-GB" sz="1600" b="1" dirty="0">
                <a:effectLst/>
                <a:latin typeface="Calibri"/>
                <a:ea typeface="Calibri"/>
                <a:cs typeface="Times New Roman"/>
              </a:rPr>
              <a:t>The Institute of Materials Handling </a:t>
            </a:r>
            <a:endParaRPr lang="en-GB" sz="1600" dirty="0">
              <a:effectLst/>
              <a:latin typeface="Calibri"/>
              <a:ea typeface="Calibri"/>
              <a:cs typeface="Times New Roman"/>
            </a:endParaRPr>
          </a:p>
        </p:txBody>
      </p:sp>
      <p:pic>
        <p:nvPicPr>
          <p:cNvPr id="7" name="Picture 2">
            <a:extLst>
              <a:ext uri="{FF2B5EF4-FFF2-40B4-BE49-F238E27FC236}">
                <a16:creationId xmlns:a16="http://schemas.microsoft.com/office/drawing/2014/main" id="{8036C6A7-AD58-4B4C-94D3-F75BD7736F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5949280"/>
            <a:ext cx="368200" cy="514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880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67544" y="530352"/>
            <a:ext cx="8219256" cy="5850976"/>
          </a:xfrm>
        </p:spPr>
        <p:txBody>
          <a:bodyPr/>
          <a:lstStyle/>
          <a:p>
            <a:pPr marL="0" indent="0">
              <a:buNone/>
            </a:pPr>
            <a:endParaRPr lang="en-ZA" dirty="0"/>
          </a:p>
          <a:p>
            <a:pPr>
              <a:buFont typeface="Arial" panose="020B0604020202020204" pitchFamily="34" charset="0"/>
              <a:buChar char="•"/>
            </a:pPr>
            <a:endParaRPr lang="en-ZA" b="1" u="sng"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692696"/>
            <a:ext cx="5724128" cy="4293096"/>
          </a:xfrm>
          <a:prstGeom prst="rect">
            <a:avLst/>
          </a:prstGeom>
        </p:spPr>
      </p:pic>
      <p:sp>
        <p:nvSpPr>
          <p:cNvPr id="5" name="Title 1"/>
          <p:cNvSpPr>
            <a:spLocks noGrp="1"/>
          </p:cNvSpPr>
          <p:nvPr>
            <p:ph type="title"/>
          </p:nvPr>
        </p:nvSpPr>
        <p:spPr>
          <a:xfrm>
            <a:off x="244628" y="4846695"/>
            <a:ext cx="8183880" cy="1051560"/>
          </a:xfrm>
        </p:spPr>
        <p:txBody>
          <a:bodyPr/>
          <a:lstStyle/>
          <a:p>
            <a:pPr algn="ctr"/>
            <a:r>
              <a:rPr lang="en-US" dirty="0"/>
              <a:t>  Plant in operation eventually.</a:t>
            </a:r>
          </a:p>
        </p:txBody>
      </p:sp>
      <p:sp>
        <p:nvSpPr>
          <p:cNvPr id="6" name="Text Box 2">
            <a:extLst>
              <a:ext uri="{FF2B5EF4-FFF2-40B4-BE49-F238E27FC236}">
                <a16:creationId xmlns:a16="http://schemas.microsoft.com/office/drawing/2014/main" id="{195ABC80-0A77-41B6-87B0-CB62F2FDFF4E}"/>
              </a:ext>
            </a:extLst>
          </p:cNvPr>
          <p:cNvSpPr txBox="1">
            <a:spLocks noChangeArrowheads="1"/>
          </p:cNvSpPr>
          <p:nvPr/>
        </p:nvSpPr>
        <p:spPr bwMode="auto">
          <a:xfrm>
            <a:off x="457200" y="5784594"/>
            <a:ext cx="3845399" cy="751422"/>
          </a:xfrm>
          <a:prstGeom prst="rect">
            <a:avLst/>
          </a:prstGeom>
          <a:noFill/>
          <a:ln w="0">
            <a:noFill/>
            <a:miter lim="800000"/>
            <a:headEnd/>
            <a:tailEnd/>
          </a:ln>
        </p:spPr>
        <p:txBody>
          <a:bodyPr rot="0" vert="horz" wrap="square" lIns="91440" tIns="45720" rIns="91440" bIns="45720" anchor="t" anchorCtr="0">
            <a:noAutofit/>
          </a:bodyPr>
          <a:lstStyle/>
          <a:p>
            <a:pPr algn="just">
              <a:lnSpc>
                <a:spcPct val="50000"/>
              </a:lnSpc>
              <a:spcAft>
                <a:spcPts val="1000"/>
              </a:spcAft>
            </a:pPr>
            <a:r>
              <a:rPr lang="en-GB" sz="1200" b="1" dirty="0">
                <a:effectLst/>
                <a:latin typeface="Calibri"/>
                <a:ea typeface="Calibri"/>
                <a:cs typeface="Times New Roman"/>
              </a:rPr>
              <a:t> </a:t>
            </a:r>
            <a:endParaRPr lang="en-GB" sz="1100" dirty="0">
              <a:effectLst/>
              <a:latin typeface="Calibri"/>
              <a:ea typeface="Calibri"/>
              <a:cs typeface="Times New Roman"/>
            </a:endParaRPr>
          </a:p>
          <a:p>
            <a:pPr algn="just">
              <a:lnSpc>
                <a:spcPct val="115000"/>
              </a:lnSpc>
              <a:spcAft>
                <a:spcPts val="0"/>
              </a:spcAft>
            </a:pPr>
            <a:r>
              <a:rPr lang="en-GB" sz="1600" b="1" dirty="0">
                <a:effectLst/>
                <a:latin typeface="Calibri"/>
                <a:ea typeface="Calibri"/>
                <a:cs typeface="Times New Roman"/>
              </a:rPr>
              <a:t>The Institute of Materials Handling </a:t>
            </a:r>
            <a:endParaRPr lang="en-GB" sz="1600" dirty="0">
              <a:effectLst/>
              <a:latin typeface="Calibri"/>
              <a:ea typeface="Calibri"/>
              <a:cs typeface="Times New Roman"/>
            </a:endParaRPr>
          </a:p>
        </p:txBody>
      </p:sp>
      <p:pic>
        <p:nvPicPr>
          <p:cNvPr id="7" name="Picture 2">
            <a:extLst>
              <a:ext uri="{FF2B5EF4-FFF2-40B4-BE49-F238E27FC236}">
                <a16:creationId xmlns:a16="http://schemas.microsoft.com/office/drawing/2014/main" id="{A2F64E77-41FB-416E-827C-9784303F94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5949280"/>
            <a:ext cx="368200" cy="514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813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30352"/>
            <a:ext cx="8219256" cy="5922984"/>
          </a:xfrm>
        </p:spPr>
        <p:txBody>
          <a:bodyPr/>
          <a:lstStyle/>
          <a:p>
            <a:pPr marL="0" indent="0">
              <a:buNone/>
            </a:pPr>
            <a:endParaRPr lang="en-ZA" b="1" u="sng" dirty="0"/>
          </a:p>
          <a:p>
            <a:pPr marL="0" indent="0">
              <a:buNone/>
            </a:pPr>
            <a:endParaRPr lang="en-ZA" dirty="0"/>
          </a:p>
          <a:p>
            <a:pPr marL="0" indent="0">
              <a:buNone/>
            </a:pPr>
            <a:endParaRPr lang="en-ZA"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3728" y="1268760"/>
            <a:ext cx="4929088" cy="3696816"/>
          </a:xfrm>
          <a:prstGeom prst="rect">
            <a:avLst/>
          </a:prstGeom>
        </p:spPr>
      </p:pic>
      <p:sp>
        <p:nvSpPr>
          <p:cNvPr id="4" name="Title 1"/>
          <p:cNvSpPr>
            <a:spLocks noGrp="1"/>
          </p:cNvSpPr>
          <p:nvPr>
            <p:ph type="title"/>
          </p:nvPr>
        </p:nvSpPr>
        <p:spPr>
          <a:xfrm>
            <a:off x="413203" y="4965576"/>
            <a:ext cx="6671712" cy="733832"/>
          </a:xfrm>
        </p:spPr>
        <p:txBody>
          <a:bodyPr/>
          <a:lstStyle/>
          <a:p>
            <a:pPr algn="ctr"/>
            <a:r>
              <a:rPr lang="en-US" dirty="0"/>
              <a:t>          Silo feed conveyor.</a:t>
            </a:r>
          </a:p>
        </p:txBody>
      </p:sp>
      <p:sp>
        <p:nvSpPr>
          <p:cNvPr id="5" name="Text Box 2">
            <a:extLst>
              <a:ext uri="{FF2B5EF4-FFF2-40B4-BE49-F238E27FC236}">
                <a16:creationId xmlns:a16="http://schemas.microsoft.com/office/drawing/2014/main" id="{00E7BB53-FF19-4CAA-A0B7-84473DD88C74}"/>
              </a:ext>
            </a:extLst>
          </p:cNvPr>
          <p:cNvSpPr txBox="1">
            <a:spLocks noChangeArrowheads="1"/>
          </p:cNvSpPr>
          <p:nvPr/>
        </p:nvSpPr>
        <p:spPr bwMode="auto">
          <a:xfrm>
            <a:off x="457200" y="5784594"/>
            <a:ext cx="3845399" cy="751422"/>
          </a:xfrm>
          <a:prstGeom prst="rect">
            <a:avLst/>
          </a:prstGeom>
          <a:noFill/>
          <a:ln w="0">
            <a:noFill/>
            <a:miter lim="800000"/>
            <a:headEnd/>
            <a:tailEnd/>
          </a:ln>
        </p:spPr>
        <p:txBody>
          <a:bodyPr rot="0" vert="horz" wrap="square" lIns="91440" tIns="45720" rIns="91440" bIns="45720" anchor="t" anchorCtr="0">
            <a:noAutofit/>
          </a:bodyPr>
          <a:lstStyle/>
          <a:p>
            <a:pPr algn="just">
              <a:lnSpc>
                <a:spcPct val="50000"/>
              </a:lnSpc>
              <a:spcAft>
                <a:spcPts val="1000"/>
              </a:spcAft>
            </a:pPr>
            <a:r>
              <a:rPr lang="en-GB" sz="1200" b="1" dirty="0">
                <a:effectLst/>
                <a:latin typeface="Calibri"/>
                <a:ea typeface="Calibri"/>
                <a:cs typeface="Times New Roman"/>
              </a:rPr>
              <a:t> </a:t>
            </a:r>
            <a:endParaRPr lang="en-GB" sz="1100" dirty="0">
              <a:effectLst/>
              <a:latin typeface="Calibri"/>
              <a:ea typeface="Calibri"/>
              <a:cs typeface="Times New Roman"/>
            </a:endParaRPr>
          </a:p>
          <a:p>
            <a:pPr algn="just">
              <a:lnSpc>
                <a:spcPct val="115000"/>
              </a:lnSpc>
              <a:spcAft>
                <a:spcPts val="0"/>
              </a:spcAft>
            </a:pPr>
            <a:r>
              <a:rPr lang="en-GB" sz="1600" b="1" dirty="0">
                <a:effectLst/>
                <a:latin typeface="Calibri"/>
                <a:ea typeface="Calibri"/>
                <a:cs typeface="Times New Roman"/>
              </a:rPr>
              <a:t>The Institute of Materials Handling </a:t>
            </a:r>
            <a:endParaRPr lang="en-GB" sz="1600" dirty="0">
              <a:effectLst/>
              <a:latin typeface="Calibri"/>
              <a:ea typeface="Calibri"/>
              <a:cs typeface="Times New Roman"/>
            </a:endParaRPr>
          </a:p>
        </p:txBody>
      </p:sp>
      <p:pic>
        <p:nvPicPr>
          <p:cNvPr id="6" name="Picture 2">
            <a:extLst>
              <a:ext uri="{FF2B5EF4-FFF2-40B4-BE49-F238E27FC236}">
                <a16:creationId xmlns:a16="http://schemas.microsoft.com/office/drawing/2014/main" id="{CC06FA02-EB24-472B-ACF9-9FBC6892E6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5949280"/>
            <a:ext cx="368200" cy="514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7795346"/>
      </p:ext>
    </p:extLst>
  </p:cSld>
  <p:clrMapOvr>
    <a:masterClrMapping/>
  </p:clrMapOvr>
  <p:transition spd="slow" advTm="902">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55320" y="682752"/>
            <a:ext cx="8183880" cy="4187952"/>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buFont typeface="Wingdings 2"/>
              <a:buNone/>
            </a:pPr>
            <a:endParaRPr lang="en-ZA" b="1" u="sng" dirty="0"/>
          </a:p>
          <a:p>
            <a:pPr marL="0" indent="0">
              <a:buFont typeface="Wingdings 2"/>
              <a:buNone/>
            </a:pPr>
            <a:endParaRPr lang="en-ZA" dirty="0"/>
          </a:p>
          <a:p>
            <a:pPr marL="0" indent="0">
              <a:buFont typeface="Wingdings 2"/>
              <a:buNone/>
            </a:pPr>
            <a:endParaRPr lang="en-ZA" dirty="0"/>
          </a:p>
          <a:p>
            <a:pPr>
              <a:buFont typeface="Arial" panose="020B0604020202020204" pitchFamily="34" charset="0"/>
              <a:buChar char="•"/>
            </a:pPr>
            <a:endParaRPr lang="en-ZA" b="1" u="sng"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4448" y="764704"/>
            <a:ext cx="6594532" cy="3704272"/>
          </a:xfrm>
          <a:prstGeom prst="rect">
            <a:avLst/>
          </a:prstGeom>
        </p:spPr>
      </p:pic>
      <p:sp>
        <p:nvSpPr>
          <p:cNvPr id="4" name="Title 1"/>
          <p:cNvSpPr>
            <a:spLocks noGrp="1"/>
          </p:cNvSpPr>
          <p:nvPr>
            <p:ph type="title"/>
          </p:nvPr>
        </p:nvSpPr>
        <p:spPr>
          <a:xfrm>
            <a:off x="502920" y="5116624"/>
            <a:ext cx="8183880" cy="751422"/>
          </a:xfrm>
        </p:spPr>
        <p:txBody>
          <a:bodyPr>
            <a:normAutofit/>
          </a:bodyPr>
          <a:lstStyle/>
          <a:p>
            <a:pPr algn="ctr"/>
            <a:r>
              <a:rPr lang="en-US" sz="2800" dirty="0"/>
              <a:t>Silo feed conveyor during construction.</a:t>
            </a:r>
          </a:p>
        </p:txBody>
      </p:sp>
      <p:sp>
        <p:nvSpPr>
          <p:cNvPr id="6" name="Text Box 2">
            <a:extLst>
              <a:ext uri="{FF2B5EF4-FFF2-40B4-BE49-F238E27FC236}">
                <a16:creationId xmlns:a16="http://schemas.microsoft.com/office/drawing/2014/main" id="{F23753A8-34B5-49A7-8297-FC7757F7BBEA}"/>
              </a:ext>
            </a:extLst>
          </p:cNvPr>
          <p:cNvSpPr txBox="1">
            <a:spLocks noChangeArrowheads="1"/>
          </p:cNvSpPr>
          <p:nvPr/>
        </p:nvSpPr>
        <p:spPr bwMode="auto">
          <a:xfrm>
            <a:off x="457200" y="5784594"/>
            <a:ext cx="3845399" cy="751422"/>
          </a:xfrm>
          <a:prstGeom prst="rect">
            <a:avLst/>
          </a:prstGeom>
          <a:noFill/>
          <a:ln w="0">
            <a:noFill/>
            <a:miter lim="800000"/>
            <a:headEnd/>
            <a:tailEnd/>
          </a:ln>
        </p:spPr>
        <p:txBody>
          <a:bodyPr rot="0" vert="horz" wrap="square" lIns="91440" tIns="45720" rIns="91440" bIns="45720" anchor="t" anchorCtr="0">
            <a:noAutofit/>
          </a:bodyPr>
          <a:lstStyle/>
          <a:p>
            <a:pPr algn="just">
              <a:lnSpc>
                <a:spcPct val="50000"/>
              </a:lnSpc>
              <a:spcAft>
                <a:spcPts val="1000"/>
              </a:spcAft>
            </a:pPr>
            <a:r>
              <a:rPr lang="en-GB" sz="1200" b="1" dirty="0">
                <a:effectLst/>
                <a:latin typeface="Calibri"/>
                <a:ea typeface="Calibri"/>
                <a:cs typeface="Times New Roman"/>
              </a:rPr>
              <a:t> </a:t>
            </a:r>
            <a:endParaRPr lang="en-GB" sz="1100" dirty="0">
              <a:effectLst/>
              <a:latin typeface="Calibri"/>
              <a:ea typeface="Calibri"/>
              <a:cs typeface="Times New Roman"/>
            </a:endParaRPr>
          </a:p>
          <a:p>
            <a:pPr algn="just">
              <a:lnSpc>
                <a:spcPct val="115000"/>
              </a:lnSpc>
              <a:spcAft>
                <a:spcPts val="0"/>
              </a:spcAft>
            </a:pPr>
            <a:r>
              <a:rPr lang="en-GB" sz="1600" b="1" dirty="0">
                <a:effectLst/>
                <a:latin typeface="Calibri"/>
                <a:ea typeface="Calibri"/>
                <a:cs typeface="Times New Roman"/>
              </a:rPr>
              <a:t>The Institute of Materials Handling </a:t>
            </a:r>
            <a:endParaRPr lang="en-GB" sz="1600" dirty="0">
              <a:effectLst/>
              <a:latin typeface="Calibri"/>
              <a:ea typeface="Calibri"/>
              <a:cs typeface="Times New Roman"/>
            </a:endParaRPr>
          </a:p>
        </p:txBody>
      </p:sp>
      <p:pic>
        <p:nvPicPr>
          <p:cNvPr id="7" name="Picture 2">
            <a:extLst>
              <a:ext uri="{FF2B5EF4-FFF2-40B4-BE49-F238E27FC236}">
                <a16:creationId xmlns:a16="http://schemas.microsoft.com/office/drawing/2014/main" id="{98360C5F-CA0F-4AFF-ACC8-5CD5E3CB30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5949280"/>
            <a:ext cx="368200" cy="514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5332994"/>
      </p:ext>
    </p:extLst>
  </p:cSld>
  <p:clrMapOvr>
    <a:masterClrMapping/>
  </p:clrMapOvr>
  <p:transition spd="slow" advTm="785">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55320" y="682752"/>
            <a:ext cx="8183880" cy="4187952"/>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buFont typeface="Wingdings 2"/>
              <a:buNone/>
            </a:pPr>
            <a:endParaRPr lang="en-ZA" b="1" u="sng" dirty="0"/>
          </a:p>
          <a:p>
            <a:pPr marL="0" indent="0">
              <a:buFont typeface="Wingdings 2"/>
              <a:buNone/>
            </a:pPr>
            <a:endParaRPr lang="en-ZA" dirty="0"/>
          </a:p>
          <a:p>
            <a:pPr>
              <a:buFont typeface="Arial" panose="020B0604020202020204" pitchFamily="34" charset="0"/>
              <a:buChar char="•"/>
            </a:pPr>
            <a:endParaRPr lang="en-ZA" b="1" u="sng"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682752"/>
            <a:ext cx="5760640" cy="4320480"/>
          </a:xfrm>
          <a:prstGeom prst="rect">
            <a:avLst/>
          </a:prstGeom>
        </p:spPr>
      </p:pic>
      <p:sp>
        <p:nvSpPr>
          <p:cNvPr id="5" name="Title 1"/>
          <p:cNvSpPr>
            <a:spLocks noGrp="1"/>
          </p:cNvSpPr>
          <p:nvPr>
            <p:ph type="title"/>
          </p:nvPr>
        </p:nvSpPr>
        <p:spPr>
          <a:xfrm>
            <a:off x="531392" y="5003232"/>
            <a:ext cx="6565968" cy="1378096"/>
          </a:xfrm>
        </p:spPr>
        <p:txBody>
          <a:bodyPr>
            <a:normAutofit/>
          </a:bodyPr>
          <a:lstStyle/>
          <a:p>
            <a:pPr algn="ctr"/>
            <a:r>
              <a:rPr lang="en-US" dirty="0"/>
              <a:t>            Support trestles.</a:t>
            </a:r>
            <a:br>
              <a:rPr lang="en-US" dirty="0"/>
            </a:br>
            <a:endParaRPr lang="en-US" dirty="0"/>
          </a:p>
        </p:txBody>
      </p:sp>
      <p:sp>
        <p:nvSpPr>
          <p:cNvPr id="6" name="Text Box 2">
            <a:extLst>
              <a:ext uri="{FF2B5EF4-FFF2-40B4-BE49-F238E27FC236}">
                <a16:creationId xmlns:a16="http://schemas.microsoft.com/office/drawing/2014/main" id="{A4462215-C625-4C33-940C-5371D73E8E99}"/>
              </a:ext>
            </a:extLst>
          </p:cNvPr>
          <p:cNvSpPr txBox="1">
            <a:spLocks noChangeArrowheads="1"/>
          </p:cNvSpPr>
          <p:nvPr/>
        </p:nvSpPr>
        <p:spPr bwMode="auto">
          <a:xfrm>
            <a:off x="457200" y="5784594"/>
            <a:ext cx="3845399" cy="751422"/>
          </a:xfrm>
          <a:prstGeom prst="rect">
            <a:avLst/>
          </a:prstGeom>
          <a:noFill/>
          <a:ln w="0">
            <a:noFill/>
            <a:miter lim="800000"/>
            <a:headEnd/>
            <a:tailEnd/>
          </a:ln>
        </p:spPr>
        <p:txBody>
          <a:bodyPr rot="0" vert="horz" wrap="square" lIns="91440" tIns="45720" rIns="91440" bIns="45720" anchor="t" anchorCtr="0">
            <a:noAutofit/>
          </a:bodyPr>
          <a:lstStyle/>
          <a:p>
            <a:pPr algn="just">
              <a:lnSpc>
                <a:spcPct val="50000"/>
              </a:lnSpc>
              <a:spcAft>
                <a:spcPts val="1000"/>
              </a:spcAft>
            </a:pPr>
            <a:r>
              <a:rPr lang="en-GB" sz="1200" b="1" dirty="0">
                <a:effectLst/>
                <a:latin typeface="Calibri"/>
                <a:ea typeface="Calibri"/>
                <a:cs typeface="Times New Roman"/>
              </a:rPr>
              <a:t> </a:t>
            </a:r>
            <a:endParaRPr lang="en-GB" sz="1100" dirty="0">
              <a:effectLst/>
              <a:latin typeface="Calibri"/>
              <a:ea typeface="Calibri"/>
              <a:cs typeface="Times New Roman"/>
            </a:endParaRPr>
          </a:p>
          <a:p>
            <a:pPr algn="just">
              <a:lnSpc>
                <a:spcPct val="115000"/>
              </a:lnSpc>
              <a:spcAft>
                <a:spcPts val="0"/>
              </a:spcAft>
            </a:pPr>
            <a:r>
              <a:rPr lang="en-GB" sz="1600" b="1" dirty="0">
                <a:effectLst/>
                <a:latin typeface="Calibri"/>
                <a:ea typeface="Calibri"/>
                <a:cs typeface="Times New Roman"/>
              </a:rPr>
              <a:t>The Institute of Materials Handling </a:t>
            </a:r>
            <a:endParaRPr lang="en-GB" sz="1600" dirty="0">
              <a:effectLst/>
              <a:latin typeface="Calibri"/>
              <a:ea typeface="Calibri"/>
              <a:cs typeface="Times New Roman"/>
            </a:endParaRPr>
          </a:p>
        </p:txBody>
      </p:sp>
      <p:pic>
        <p:nvPicPr>
          <p:cNvPr id="7" name="Picture 2">
            <a:extLst>
              <a:ext uri="{FF2B5EF4-FFF2-40B4-BE49-F238E27FC236}">
                <a16:creationId xmlns:a16="http://schemas.microsoft.com/office/drawing/2014/main" id="{F61981B3-2F8C-4CFD-BAE3-77B5640B1B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5949280"/>
            <a:ext cx="368200" cy="514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4424542"/>
      </p:ext>
    </p:extLst>
  </p:cSld>
  <p:clrMapOvr>
    <a:masterClrMapping/>
  </p:clrMapOvr>
  <p:transition spd="slow" advTm="787">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507" y="5055056"/>
            <a:ext cx="7785024" cy="751422"/>
          </a:xfrm>
        </p:spPr>
        <p:txBody>
          <a:bodyPr/>
          <a:lstStyle/>
          <a:p>
            <a:pPr algn="ctr"/>
            <a:r>
              <a:rPr lang="en-US" dirty="0"/>
              <a:t>Silo feed conveyor head end.</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01566" y="724429"/>
            <a:ext cx="3140868" cy="4187825"/>
          </a:xfrm>
        </p:spPr>
      </p:pic>
      <p:sp>
        <p:nvSpPr>
          <p:cNvPr id="5" name="Text Box 2">
            <a:extLst>
              <a:ext uri="{FF2B5EF4-FFF2-40B4-BE49-F238E27FC236}">
                <a16:creationId xmlns:a16="http://schemas.microsoft.com/office/drawing/2014/main" id="{7195EDDE-CC71-4328-A7A7-1D30E357B823}"/>
              </a:ext>
            </a:extLst>
          </p:cNvPr>
          <p:cNvSpPr txBox="1">
            <a:spLocks noChangeArrowheads="1"/>
          </p:cNvSpPr>
          <p:nvPr/>
        </p:nvSpPr>
        <p:spPr bwMode="auto">
          <a:xfrm>
            <a:off x="457200" y="5784594"/>
            <a:ext cx="3845399" cy="751422"/>
          </a:xfrm>
          <a:prstGeom prst="rect">
            <a:avLst/>
          </a:prstGeom>
          <a:noFill/>
          <a:ln w="0">
            <a:noFill/>
            <a:miter lim="800000"/>
            <a:headEnd/>
            <a:tailEnd/>
          </a:ln>
        </p:spPr>
        <p:txBody>
          <a:bodyPr rot="0" vert="horz" wrap="square" lIns="91440" tIns="45720" rIns="91440" bIns="45720" anchor="t" anchorCtr="0">
            <a:noAutofit/>
          </a:bodyPr>
          <a:lstStyle/>
          <a:p>
            <a:pPr algn="just">
              <a:lnSpc>
                <a:spcPct val="50000"/>
              </a:lnSpc>
              <a:spcAft>
                <a:spcPts val="1000"/>
              </a:spcAft>
            </a:pPr>
            <a:r>
              <a:rPr lang="en-GB" sz="1200" b="1" dirty="0">
                <a:effectLst/>
                <a:latin typeface="Calibri"/>
                <a:ea typeface="Calibri"/>
                <a:cs typeface="Times New Roman"/>
              </a:rPr>
              <a:t> </a:t>
            </a:r>
            <a:endParaRPr lang="en-GB" sz="1100" dirty="0">
              <a:effectLst/>
              <a:latin typeface="Calibri"/>
              <a:ea typeface="Calibri"/>
              <a:cs typeface="Times New Roman"/>
            </a:endParaRPr>
          </a:p>
          <a:p>
            <a:pPr algn="just">
              <a:lnSpc>
                <a:spcPct val="115000"/>
              </a:lnSpc>
              <a:spcAft>
                <a:spcPts val="0"/>
              </a:spcAft>
            </a:pPr>
            <a:r>
              <a:rPr lang="en-GB" sz="1600" b="1" dirty="0">
                <a:effectLst/>
                <a:latin typeface="Calibri"/>
                <a:ea typeface="Calibri"/>
                <a:cs typeface="Times New Roman"/>
              </a:rPr>
              <a:t>The Institute of Materials Handling </a:t>
            </a:r>
            <a:endParaRPr lang="en-GB" sz="1600" dirty="0">
              <a:effectLst/>
              <a:latin typeface="Calibri"/>
              <a:ea typeface="Calibri"/>
              <a:cs typeface="Times New Roman"/>
            </a:endParaRPr>
          </a:p>
        </p:txBody>
      </p:sp>
      <p:pic>
        <p:nvPicPr>
          <p:cNvPr id="6" name="Picture 2">
            <a:extLst>
              <a:ext uri="{FF2B5EF4-FFF2-40B4-BE49-F238E27FC236}">
                <a16:creationId xmlns:a16="http://schemas.microsoft.com/office/drawing/2014/main" id="{335FEE5F-BA97-43F6-877B-3C934073E3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5949280"/>
            <a:ext cx="368200" cy="514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9594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659" y="5041389"/>
            <a:ext cx="8183880" cy="751422"/>
          </a:xfrm>
        </p:spPr>
        <p:txBody>
          <a:bodyPr>
            <a:normAutofit fontScale="90000"/>
          </a:bodyPr>
          <a:lstStyle/>
          <a:p>
            <a:pPr algn="ctr"/>
            <a:r>
              <a:rPr lang="en-US" dirty="0"/>
              <a:t>   Support for cantilever head end.</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87824" y="620688"/>
            <a:ext cx="3140868" cy="4187825"/>
          </a:xfrm>
        </p:spPr>
      </p:pic>
      <p:sp>
        <p:nvSpPr>
          <p:cNvPr id="5" name="Text Box 2">
            <a:extLst>
              <a:ext uri="{FF2B5EF4-FFF2-40B4-BE49-F238E27FC236}">
                <a16:creationId xmlns:a16="http://schemas.microsoft.com/office/drawing/2014/main" id="{45323BCD-C9C8-41ED-AB38-09CBA354861D}"/>
              </a:ext>
            </a:extLst>
          </p:cNvPr>
          <p:cNvSpPr txBox="1">
            <a:spLocks noChangeArrowheads="1"/>
          </p:cNvSpPr>
          <p:nvPr/>
        </p:nvSpPr>
        <p:spPr bwMode="auto">
          <a:xfrm>
            <a:off x="457200" y="5784594"/>
            <a:ext cx="3845399" cy="751422"/>
          </a:xfrm>
          <a:prstGeom prst="rect">
            <a:avLst/>
          </a:prstGeom>
          <a:noFill/>
          <a:ln w="0">
            <a:noFill/>
            <a:miter lim="800000"/>
            <a:headEnd/>
            <a:tailEnd/>
          </a:ln>
        </p:spPr>
        <p:txBody>
          <a:bodyPr rot="0" vert="horz" wrap="square" lIns="91440" tIns="45720" rIns="91440" bIns="45720" anchor="t" anchorCtr="0">
            <a:noAutofit/>
          </a:bodyPr>
          <a:lstStyle/>
          <a:p>
            <a:pPr algn="just">
              <a:lnSpc>
                <a:spcPct val="50000"/>
              </a:lnSpc>
              <a:spcAft>
                <a:spcPts val="1000"/>
              </a:spcAft>
            </a:pPr>
            <a:r>
              <a:rPr lang="en-GB" sz="1200" b="1" dirty="0">
                <a:effectLst/>
                <a:latin typeface="Calibri"/>
                <a:ea typeface="Calibri"/>
                <a:cs typeface="Times New Roman"/>
              </a:rPr>
              <a:t> </a:t>
            </a:r>
            <a:endParaRPr lang="en-GB" sz="1100" dirty="0">
              <a:effectLst/>
              <a:latin typeface="Calibri"/>
              <a:ea typeface="Calibri"/>
              <a:cs typeface="Times New Roman"/>
            </a:endParaRPr>
          </a:p>
          <a:p>
            <a:pPr algn="just">
              <a:lnSpc>
                <a:spcPct val="115000"/>
              </a:lnSpc>
              <a:spcAft>
                <a:spcPts val="0"/>
              </a:spcAft>
            </a:pPr>
            <a:r>
              <a:rPr lang="en-GB" sz="1600" b="1" dirty="0">
                <a:effectLst/>
                <a:latin typeface="Calibri"/>
                <a:ea typeface="Calibri"/>
                <a:cs typeface="Times New Roman"/>
              </a:rPr>
              <a:t>The Institute of Materials Handling </a:t>
            </a:r>
            <a:endParaRPr lang="en-GB" sz="1600" dirty="0">
              <a:effectLst/>
              <a:latin typeface="Calibri"/>
              <a:ea typeface="Calibri"/>
              <a:cs typeface="Times New Roman"/>
            </a:endParaRPr>
          </a:p>
        </p:txBody>
      </p:sp>
      <p:pic>
        <p:nvPicPr>
          <p:cNvPr id="6" name="Picture 2">
            <a:extLst>
              <a:ext uri="{FF2B5EF4-FFF2-40B4-BE49-F238E27FC236}">
                <a16:creationId xmlns:a16="http://schemas.microsoft.com/office/drawing/2014/main" id="{3B0450F4-7667-437E-B603-BB106E3824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4408" y="5949280"/>
            <a:ext cx="368200" cy="514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0776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713" y="4821341"/>
            <a:ext cx="8183880" cy="1513222"/>
          </a:xfrm>
        </p:spPr>
        <p:txBody>
          <a:bodyPr>
            <a:noAutofit/>
          </a:bodyPr>
          <a:lstStyle/>
          <a:p>
            <a:pPr algn="ctr"/>
            <a:br>
              <a:rPr lang="en-US" sz="2800" dirty="0"/>
            </a:br>
            <a:r>
              <a:rPr lang="en-US" sz="2800" dirty="0"/>
              <a:t>Designer did not allow for start up belt tension or blocked head chute.</a:t>
            </a:r>
            <a:br>
              <a:rPr lang="en-US" sz="2800" dirty="0"/>
            </a:br>
            <a:endParaRPr lang="en-US" sz="28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44335" y="530225"/>
            <a:ext cx="2901368" cy="4050903"/>
          </a:xfrm>
        </p:spPr>
      </p:pic>
      <p:sp>
        <p:nvSpPr>
          <p:cNvPr id="5" name="Text Box 2">
            <a:extLst>
              <a:ext uri="{FF2B5EF4-FFF2-40B4-BE49-F238E27FC236}">
                <a16:creationId xmlns:a16="http://schemas.microsoft.com/office/drawing/2014/main" id="{441B2E88-7D7B-4059-AE1C-8F3E3FD87C7E}"/>
              </a:ext>
            </a:extLst>
          </p:cNvPr>
          <p:cNvSpPr txBox="1">
            <a:spLocks noChangeArrowheads="1"/>
          </p:cNvSpPr>
          <p:nvPr/>
        </p:nvSpPr>
        <p:spPr bwMode="auto">
          <a:xfrm>
            <a:off x="457200" y="5784594"/>
            <a:ext cx="3845399" cy="751422"/>
          </a:xfrm>
          <a:prstGeom prst="rect">
            <a:avLst/>
          </a:prstGeom>
          <a:noFill/>
          <a:ln w="0">
            <a:noFill/>
            <a:miter lim="800000"/>
            <a:headEnd/>
            <a:tailEnd/>
          </a:ln>
        </p:spPr>
        <p:txBody>
          <a:bodyPr rot="0" vert="horz" wrap="square" lIns="91440" tIns="45720" rIns="91440" bIns="45720" anchor="t" anchorCtr="0">
            <a:noAutofit/>
          </a:bodyPr>
          <a:lstStyle/>
          <a:p>
            <a:pPr algn="just">
              <a:lnSpc>
                <a:spcPct val="50000"/>
              </a:lnSpc>
              <a:spcAft>
                <a:spcPts val="1000"/>
              </a:spcAft>
            </a:pPr>
            <a:r>
              <a:rPr lang="en-GB" sz="1200" b="1" dirty="0">
                <a:effectLst/>
                <a:latin typeface="Calibri"/>
                <a:ea typeface="Calibri"/>
                <a:cs typeface="Times New Roman"/>
              </a:rPr>
              <a:t> </a:t>
            </a:r>
            <a:endParaRPr lang="en-GB" sz="1100" dirty="0">
              <a:effectLst/>
              <a:latin typeface="Calibri"/>
              <a:ea typeface="Calibri"/>
              <a:cs typeface="Times New Roman"/>
            </a:endParaRPr>
          </a:p>
          <a:p>
            <a:pPr algn="just">
              <a:lnSpc>
                <a:spcPct val="115000"/>
              </a:lnSpc>
              <a:spcAft>
                <a:spcPts val="0"/>
              </a:spcAft>
            </a:pPr>
            <a:r>
              <a:rPr lang="en-GB" sz="1600" b="1" dirty="0">
                <a:effectLst/>
                <a:latin typeface="Calibri"/>
                <a:ea typeface="Calibri"/>
                <a:cs typeface="Times New Roman"/>
              </a:rPr>
              <a:t>The Institute of Materials Handling </a:t>
            </a:r>
            <a:endParaRPr lang="en-GB" sz="1600" dirty="0">
              <a:effectLst/>
              <a:latin typeface="Calibri"/>
              <a:ea typeface="Calibri"/>
              <a:cs typeface="Times New Roman"/>
            </a:endParaRPr>
          </a:p>
        </p:txBody>
      </p:sp>
      <p:pic>
        <p:nvPicPr>
          <p:cNvPr id="6" name="Picture 2">
            <a:extLst>
              <a:ext uri="{FF2B5EF4-FFF2-40B4-BE49-F238E27FC236}">
                <a16:creationId xmlns:a16="http://schemas.microsoft.com/office/drawing/2014/main" id="{E22BFFBD-D563-4726-9CED-C19D6041DF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408" y="5949280"/>
            <a:ext cx="368200" cy="514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24640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Aspect</Template>
  <TotalTime>460</TotalTime>
  <Words>564</Words>
  <Application>Microsoft Office PowerPoint</Application>
  <PresentationFormat>On-screen Show (4:3)</PresentationFormat>
  <Paragraphs>106</Paragraphs>
  <Slides>33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Verdana</vt:lpstr>
      <vt:lpstr>Wingdings 2</vt:lpstr>
      <vt:lpstr>Aspect</vt:lpstr>
      <vt:lpstr>MATERIAL HANDLING PRESENTATION  Where common sense did not prevail</vt:lpstr>
      <vt:lpstr>PowerPoint Presentation</vt:lpstr>
      <vt:lpstr>Feed conveyor to a rapid load out silo.</vt:lpstr>
      <vt:lpstr>          Silo feed conveyor.</vt:lpstr>
      <vt:lpstr>Silo feed conveyor during construction.</vt:lpstr>
      <vt:lpstr>            Support trestles. </vt:lpstr>
      <vt:lpstr>Silo feed conveyor head end.</vt:lpstr>
      <vt:lpstr>   Support for cantilever head end.</vt:lpstr>
      <vt:lpstr> Designer did not allow for start up belt tension or blocked head chute. </vt:lpstr>
      <vt:lpstr>    Head chute affixed to head platform.</vt:lpstr>
      <vt:lpstr>The head chute was modified to be supported by the silo floor.</vt:lpstr>
      <vt:lpstr>Safety hand railing had to be                     added to protect personnel.</vt:lpstr>
      <vt:lpstr>Holes had to be filled to take conveyor forces that were not allowed for e.g. flooded belt.</vt:lpstr>
      <vt:lpstr>      Booms are not straight.</vt:lpstr>
      <vt:lpstr>Feed conveyor to the surge bin.</vt:lpstr>
      <vt:lpstr>      Bin had to be strengthened significantly.</vt:lpstr>
      <vt:lpstr>Access to return idlers can only be achieved using mobile equipment. </vt:lpstr>
      <vt:lpstr>     Feed chutes onto vibrating feeders. Totally inadequate.</vt:lpstr>
      <vt:lpstr>  Extensive modifications were needed.</vt:lpstr>
      <vt:lpstr>     Feed chutes onto silo feed conveyor,   with single walkway.</vt:lpstr>
      <vt:lpstr> Totally incorrect chute profile.</vt:lpstr>
      <vt:lpstr>  Construction misalignment.</vt:lpstr>
      <vt:lpstr>Belt severely bent around idler.</vt:lpstr>
      <vt:lpstr>Belt scraper scrapings dropping directly onto return belt.</vt:lpstr>
      <vt:lpstr>Head chute in front of scraper.</vt:lpstr>
      <vt:lpstr>    Drop box chute that would overflow.</vt:lpstr>
      <vt:lpstr>Head chute into the surge bin.</vt:lpstr>
      <vt:lpstr>Chute and cross beam on a tripper.</vt:lpstr>
      <vt:lpstr>         Bad construction.</vt:lpstr>
      <vt:lpstr>       Poor civil construction.</vt:lpstr>
      <vt:lpstr>           Concrete columns.</vt:lpstr>
      <vt:lpstr>    This was well secured !!!!</vt:lpstr>
      <vt:lpstr>  Plant in operation eventually.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MATERIAL HANDLING PRESENTATION</dc:title>
  <dc:creator>Bianca Watts</dc:creator>
  <cp:lastModifiedBy>Jean McGredy</cp:lastModifiedBy>
  <cp:revision>66</cp:revision>
  <dcterms:created xsi:type="dcterms:W3CDTF">2017-03-27T08:16:48Z</dcterms:created>
  <dcterms:modified xsi:type="dcterms:W3CDTF">2021-04-28T09:56:10Z</dcterms:modified>
</cp:coreProperties>
</file>