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7">
  <p:sldMasterIdLst>
    <p:sldMasterId id="2147483648" r:id="rId1"/>
  </p:sldMasterIdLst>
  <p:notesMasterIdLst>
    <p:notesMasterId r:id="rId12"/>
  </p:notesMasterIdLst>
  <p:sldIdLst>
    <p:sldId id="256" r:id="rId2"/>
    <p:sldId id="277" r:id="rId3"/>
    <p:sldId id="278" r:id="rId4"/>
    <p:sldId id="279" r:id="rId5"/>
    <p:sldId id="280" r:id="rId6"/>
    <p:sldId id="281" r:id="rId7"/>
    <p:sldId id="293" r:id="rId8"/>
    <p:sldId id="282" r:id="rId9"/>
    <p:sldId id="285" r:id="rId10"/>
    <p:sldId id="283" r:id="rId11"/>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yan Wil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900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5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D48A618-D9DC-4E4F-BD87-A6686929B172}" type="datetimeFigureOut">
              <a:rPr lang="en-US" smtClean="0"/>
              <a:t>4/28/2021</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BD86BC4-0326-DB4D-8FBA-795A4DE7C37C}" type="slidenum">
              <a:rPr lang="en-US" smtClean="0"/>
              <a:t>‹#›</a:t>
            </a:fld>
            <a:endParaRPr lang="en-US" dirty="0"/>
          </a:p>
        </p:txBody>
      </p:sp>
    </p:spTree>
    <p:extLst>
      <p:ext uri="{BB962C8B-B14F-4D97-AF65-F5344CB8AC3E}">
        <p14:creationId xmlns:p14="http://schemas.microsoft.com/office/powerpoint/2010/main" val="4575508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95786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1308670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4245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97600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19833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97397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08632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79406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258480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91282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00913E-F1AD-0E42-9FA4-80093EBD29DF}" type="datetimeFigureOut">
              <a:rPr lang="en-US" smtClean="0"/>
              <a:t>4/28/2021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EE09A8-A986-D646-B1F7-4BBFACCEBA45}" type="slidenum">
              <a:rPr lang="en-US" smtClean="0"/>
              <a:t>‹#›</a:t>
            </a:fld>
            <a:endParaRPr lang="en-US" dirty="0"/>
          </a:p>
        </p:txBody>
      </p:sp>
    </p:spTree>
    <p:extLst>
      <p:ext uri="{BB962C8B-B14F-4D97-AF65-F5344CB8AC3E}">
        <p14:creationId xmlns:p14="http://schemas.microsoft.com/office/powerpoint/2010/main" val="31394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00913E-F1AD-0E42-9FA4-80093EBD29DF}" type="datetimeFigureOut">
              <a:rPr lang="en-US" smtClean="0"/>
              <a:t>4/28/2021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E09A8-A986-D646-B1F7-4BBFACCEBA45}" type="slidenum">
              <a:rPr lang="en-US" smtClean="0"/>
              <a:t>‹#›</a:t>
            </a:fld>
            <a:endParaRPr lang="en-US" dirty="0"/>
          </a:p>
        </p:txBody>
      </p:sp>
    </p:spTree>
    <p:extLst>
      <p:ext uri="{BB962C8B-B14F-4D97-AF65-F5344CB8AC3E}">
        <p14:creationId xmlns:p14="http://schemas.microsoft.com/office/powerpoint/2010/main" val="169244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798076" y="1350381"/>
            <a:ext cx="4258816" cy="4799634"/>
          </a:xfrm>
          <a:prstGeom prst="rect">
            <a:avLst/>
          </a:prstGeom>
        </p:spPr>
      </p:pic>
      <p:pic>
        <p:nvPicPr>
          <p:cNvPr id="9" name="Picture 8">
            <a:extLst>
              <a:ext uri="{FF2B5EF4-FFF2-40B4-BE49-F238E27FC236}">
                <a16:creationId xmlns:a16="http://schemas.microsoft.com/office/drawing/2014/main" id="{CFDB528A-687E-4A26-B15B-D9E45989EF50}"/>
              </a:ext>
            </a:extLst>
          </p:cNvPr>
          <p:cNvPicPr>
            <a:picLocks noChangeAspect="1"/>
          </p:cNvPicPr>
          <p:nvPr/>
        </p:nvPicPr>
        <p:blipFill>
          <a:blip r:embed="rId4"/>
          <a:stretch>
            <a:fillRect/>
          </a:stretch>
        </p:blipFill>
        <p:spPr>
          <a:xfrm>
            <a:off x="0" y="0"/>
            <a:ext cx="9144000" cy="4523232"/>
          </a:xfrm>
          <a:prstGeom prst="rect">
            <a:avLst/>
          </a:prstGeom>
        </p:spPr>
      </p:pic>
      <p:pic>
        <p:nvPicPr>
          <p:cNvPr id="13" name="Picture 12">
            <a:extLst>
              <a:ext uri="{FF2B5EF4-FFF2-40B4-BE49-F238E27FC236}">
                <a16:creationId xmlns:a16="http://schemas.microsoft.com/office/drawing/2014/main" id="{8C87A405-E33D-4216-824E-7BE288C8548D}"/>
              </a:ext>
            </a:extLst>
          </p:cNvPr>
          <p:cNvPicPr>
            <a:picLocks noChangeAspect="1"/>
          </p:cNvPicPr>
          <p:nvPr/>
        </p:nvPicPr>
        <p:blipFill>
          <a:blip r:embed="rId5"/>
          <a:stretch>
            <a:fillRect/>
          </a:stretch>
        </p:blipFill>
        <p:spPr>
          <a:xfrm>
            <a:off x="834828" y="4761213"/>
            <a:ext cx="7474344" cy="1835055"/>
          </a:xfrm>
          <a:prstGeom prst="rect">
            <a:avLst/>
          </a:prstGeom>
          <a:ln w="28575">
            <a:solidFill>
              <a:schemeClr val="tx1"/>
            </a:solidFill>
          </a:ln>
        </p:spPr>
      </p:pic>
    </p:spTree>
    <p:extLst>
      <p:ext uri="{BB962C8B-B14F-4D97-AF65-F5344CB8AC3E}">
        <p14:creationId xmlns:p14="http://schemas.microsoft.com/office/powerpoint/2010/main" val="1447473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11" name="Rectangle 10"/>
          <p:cNvSpPr/>
          <p:nvPr/>
        </p:nvSpPr>
        <p:spPr>
          <a:xfrm>
            <a:off x="1136591" y="1461097"/>
            <a:ext cx="7041734" cy="3539430"/>
          </a:xfrm>
          <a:prstGeom prst="rect">
            <a:avLst/>
          </a:prstGeom>
        </p:spPr>
        <p:txBody>
          <a:bodyPr wrap="square">
            <a:spAutoFit/>
          </a:bodyPr>
          <a:lstStyle/>
          <a:p>
            <a:pPr marL="0" lvl="1"/>
            <a:r>
              <a:rPr lang="en-ZA" sz="1600" dirty="0">
                <a:latin typeface="Arial"/>
                <a:ea typeface="Calibri"/>
              </a:rPr>
              <a:t>•	Tracking adjustments should be spread over some length of the 	conveyor preceding the area of trouble </a:t>
            </a:r>
          </a:p>
          <a:p>
            <a:pPr marL="0" lvl="1"/>
            <a:r>
              <a:rPr lang="en-ZA" sz="1600" dirty="0">
                <a:latin typeface="Arial"/>
                <a:ea typeface="Calibri"/>
              </a:rPr>
              <a:t>•	Load the material in the centre of the conveyor belt. </a:t>
            </a:r>
          </a:p>
          <a:p>
            <a:pPr marL="0" lvl="1"/>
            <a:r>
              <a:rPr lang="en-ZA" sz="1600" dirty="0">
                <a:latin typeface="Arial"/>
                <a:ea typeface="Calibri"/>
              </a:rPr>
              <a:t>•	If the belt runs to one side at a particular point or points along the 	conveyor structure the cause will probably be due to the alignment, or 	levelling of the structure or to the idlers and pulleys immediately 	preceding that particular area or combination of these factors.</a:t>
            </a:r>
          </a:p>
          <a:p>
            <a:pPr marL="0" lvl="1"/>
            <a:r>
              <a:rPr lang="en-ZA" sz="1600" dirty="0">
                <a:latin typeface="Arial"/>
                <a:ea typeface="Calibri"/>
              </a:rPr>
              <a:t>•	Fine tuning can be done by means of adjusting the banking of the 	idlers.  </a:t>
            </a:r>
          </a:p>
          <a:p>
            <a:pPr marL="0" lvl="1"/>
            <a:endParaRPr lang="en-ZA" sz="1600" dirty="0">
              <a:latin typeface="Arial"/>
              <a:ea typeface="Calibri"/>
            </a:endParaRPr>
          </a:p>
          <a:p>
            <a:pPr marL="0" lvl="1"/>
            <a:endParaRPr lang="en-ZA" sz="1600" dirty="0">
              <a:latin typeface="Arial"/>
              <a:ea typeface="Calibri"/>
            </a:endParaRPr>
          </a:p>
          <a:p>
            <a:pPr marL="0" lvl="1"/>
            <a:endParaRPr lang="en-ZA" sz="1600" dirty="0">
              <a:latin typeface="Arial"/>
              <a:ea typeface="Calibri"/>
            </a:endParaRPr>
          </a:p>
          <a:p>
            <a:pPr marL="0" lvl="1"/>
            <a:endParaRPr lang="en-ZA" sz="1600" dirty="0">
              <a:latin typeface="Arial"/>
              <a:ea typeface="Calibri"/>
            </a:endParaRPr>
          </a:p>
          <a:p>
            <a:pPr marL="0" lvl="1" algn="ctr"/>
            <a:r>
              <a:rPr lang="en-ZA" sz="1600" dirty="0">
                <a:latin typeface="Arial"/>
                <a:ea typeface="Calibri"/>
              </a:rPr>
              <a:t>-	End - </a:t>
            </a:r>
          </a:p>
        </p:txBody>
      </p:sp>
    </p:spTree>
    <p:extLst>
      <p:ext uri="{BB962C8B-B14F-4D97-AF65-F5344CB8AC3E}">
        <p14:creationId xmlns:p14="http://schemas.microsoft.com/office/powerpoint/2010/main" val="281368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2" name="Title 1"/>
          <p:cNvSpPr>
            <a:spLocks noGrp="1"/>
          </p:cNvSpPr>
          <p:nvPr>
            <p:ph type="title"/>
          </p:nvPr>
        </p:nvSpPr>
        <p:spPr>
          <a:xfrm>
            <a:off x="457200" y="173040"/>
            <a:ext cx="8229600" cy="1143000"/>
          </a:xfrm>
        </p:spPr>
        <p:txBody>
          <a:bodyPr>
            <a:normAutofit fontScale="90000"/>
          </a:bodyPr>
          <a:lstStyle/>
          <a:p>
            <a:r>
              <a:rPr lang="en-US" sz="3600" dirty="0">
                <a:solidFill>
                  <a:schemeClr val="bg1"/>
                </a:solidFill>
              </a:rPr>
              <a:t>Horizontal Curved Conveyor </a:t>
            </a:r>
            <a:br>
              <a:rPr lang="en-US" sz="3600" dirty="0">
                <a:solidFill>
                  <a:schemeClr val="bg1"/>
                </a:solidFill>
              </a:rPr>
            </a:br>
            <a:r>
              <a:rPr lang="en-US" sz="3600" dirty="0">
                <a:solidFill>
                  <a:schemeClr val="bg1"/>
                </a:solidFill>
              </a:rPr>
              <a:t>belt training Procedure</a:t>
            </a:r>
          </a:p>
        </p:txBody>
      </p:sp>
      <p:sp>
        <p:nvSpPr>
          <p:cNvPr id="197" name="Title 1"/>
          <p:cNvSpPr txBox="1">
            <a:spLocks/>
          </p:cNvSpPr>
          <p:nvPr/>
        </p:nvSpPr>
        <p:spPr>
          <a:xfrm>
            <a:off x="457200" y="50835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Emirates Aluminium Smelter, </a:t>
            </a:r>
          </a:p>
          <a:p>
            <a:r>
              <a:rPr lang="en-US" sz="2400" dirty="0"/>
              <a:t>ALUMINA OFFSHORE CONVEYORS</a:t>
            </a:r>
          </a:p>
        </p:txBody>
      </p:sp>
      <p:pic>
        <p:nvPicPr>
          <p:cNvPr id="198" name="Picture 197"/>
          <p:cNvPicPr/>
          <p:nvPr/>
        </p:nvPicPr>
        <p:blipFill rotWithShape="1">
          <a:blip r:embed="rId4" cstate="print">
            <a:extLst>
              <a:ext uri="{28A0092B-C50C-407E-A947-70E740481C1C}">
                <a14:useLocalDpi xmlns:a14="http://schemas.microsoft.com/office/drawing/2010/main" val="0"/>
              </a:ext>
            </a:extLst>
          </a:blip>
          <a:srcRect l="4963" t="20651" r="5017" b="38906"/>
          <a:stretch/>
        </p:blipFill>
        <p:spPr>
          <a:xfrm>
            <a:off x="2281727" y="2230913"/>
            <a:ext cx="4614729" cy="2929548"/>
          </a:xfrm>
          <a:prstGeom prst="rect">
            <a:avLst/>
          </a:prstGeom>
        </p:spPr>
      </p:pic>
      <p:pic>
        <p:nvPicPr>
          <p:cNvPr id="7" name="Picture 6">
            <a:extLst>
              <a:ext uri="{FF2B5EF4-FFF2-40B4-BE49-F238E27FC236}">
                <a16:creationId xmlns:a16="http://schemas.microsoft.com/office/drawing/2014/main" id="{29735969-5B34-4F21-BB0F-097B3123C06D}"/>
              </a:ext>
            </a:extLst>
          </p:cNvPr>
          <p:cNvPicPr>
            <a:picLocks noChangeAspect="1"/>
          </p:cNvPicPr>
          <p:nvPr/>
        </p:nvPicPr>
        <p:blipFill>
          <a:blip r:embed="rId5"/>
          <a:stretch>
            <a:fillRect/>
          </a:stretch>
        </p:blipFill>
        <p:spPr>
          <a:xfrm>
            <a:off x="2281727" y="1457715"/>
            <a:ext cx="4651651" cy="615749"/>
          </a:xfrm>
          <a:prstGeom prst="rect">
            <a:avLst/>
          </a:prstGeom>
        </p:spPr>
      </p:pic>
    </p:spTree>
    <p:extLst>
      <p:ext uri="{BB962C8B-B14F-4D97-AF65-F5344CB8AC3E}">
        <p14:creationId xmlns:p14="http://schemas.microsoft.com/office/powerpoint/2010/main" val="253443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2" name="Title 1"/>
          <p:cNvSpPr>
            <a:spLocks noGrp="1"/>
          </p:cNvSpPr>
          <p:nvPr>
            <p:ph type="title"/>
          </p:nvPr>
        </p:nvSpPr>
        <p:spPr>
          <a:xfrm>
            <a:off x="457200" y="173040"/>
            <a:ext cx="8229600" cy="1143000"/>
          </a:xfrm>
        </p:spPr>
        <p:txBody>
          <a:bodyPr>
            <a:normAutofit fontScale="90000"/>
          </a:bodyPr>
          <a:lstStyle/>
          <a:p>
            <a:r>
              <a:rPr lang="en-ZA" sz="3600" dirty="0">
                <a:solidFill>
                  <a:schemeClr val="bg1"/>
                </a:solidFill>
              </a:rPr>
              <a:t>HORIZONTAL CURVED CONVEYOR BELT TRAINING PROCEDURE</a:t>
            </a:r>
          </a:p>
        </p:txBody>
      </p:sp>
      <p:sp>
        <p:nvSpPr>
          <p:cNvPr id="5" name="TextBox 4"/>
          <p:cNvSpPr txBox="1"/>
          <p:nvPr/>
        </p:nvSpPr>
        <p:spPr>
          <a:xfrm>
            <a:off x="974221" y="1433130"/>
            <a:ext cx="7383566" cy="4770537"/>
          </a:xfrm>
          <a:prstGeom prst="rect">
            <a:avLst/>
          </a:prstGeom>
          <a:noFill/>
        </p:spPr>
        <p:txBody>
          <a:bodyPr wrap="square" rtlCol="0">
            <a:spAutoFit/>
          </a:bodyPr>
          <a:lstStyle/>
          <a:p>
            <a:r>
              <a:rPr lang="en-ZA" sz="1600" b="1" dirty="0"/>
              <a:t>Introduction</a:t>
            </a:r>
            <a:endParaRPr lang="en-ZA" sz="1600" dirty="0"/>
          </a:p>
          <a:p>
            <a:r>
              <a:rPr lang="en-ZA" sz="1600" dirty="0"/>
              <a:t>The alignment of the horizontal curved conveyor belt is important in order to prevent the belt fouling with the structures, which will result in permanent damage to the belt and the affected structures. In addition, belt alignment is crucial to prevent product being spilled from the curved section of the conveyor along its length due to the banked idlers being in the incorrect position. The conveyor has been designed with idlers banked and positioned to suit precise operating belt tensions and conveyor profile. Slightly differences in the operating belt tensions, which are common over time, can be accommodated within the belt training procedure explained here-in. If belt tracking cannot be rectified using this procedure, an in-depth investigation needs to be conducted as to why operating belt tensions have changed significantly before banking angles are changed.  </a:t>
            </a:r>
          </a:p>
          <a:p>
            <a:endParaRPr lang="en-ZA" sz="1600" dirty="0"/>
          </a:p>
          <a:p>
            <a:r>
              <a:rPr lang="en-ZA" sz="1600" dirty="0"/>
              <a:t>The correct alignment / training of the belt must be checked for operation under no-load, partial load and full load conditions. For the initial alignment check i.e. for the initial new belt and for subsequent replacement belts, the conveyor must be started only once all checks have been completed. The conveyor is then started without load, with suitable monitoring by personnel along the full length of the conveyor. </a:t>
            </a:r>
          </a:p>
          <a:p>
            <a:endParaRPr lang="en-ZA" sz="1600" dirty="0"/>
          </a:p>
        </p:txBody>
      </p:sp>
    </p:spTree>
    <p:extLst>
      <p:ext uri="{BB962C8B-B14F-4D97-AF65-F5344CB8AC3E}">
        <p14:creationId xmlns:p14="http://schemas.microsoft.com/office/powerpoint/2010/main" val="74874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8" name="Rectangle 7"/>
          <p:cNvSpPr/>
          <p:nvPr/>
        </p:nvSpPr>
        <p:spPr>
          <a:xfrm>
            <a:off x="871671" y="1383368"/>
            <a:ext cx="7460479" cy="4524315"/>
          </a:xfrm>
          <a:prstGeom prst="rect">
            <a:avLst/>
          </a:prstGeom>
        </p:spPr>
        <p:txBody>
          <a:bodyPr wrap="square">
            <a:spAutoFit/>
          </a:bodyPr>
          <a:lstStyle/>
          <a:p>
            <a:pPr indent="-514350"/>
            <a:r>
              <a:rPr lang="en-ZA" sz="1600" dirty="0"/>
              <a:t>Training of the belt should preferably be performed by one individual only. This ensures that the there is no duplication of adjustment to the idlers, especially in this instance considering the length of this conveyor. In addition, a normal sequence of training is to start with the return run working toward the tail pulley and then follow with the top run in the direction of belt travel. Start with the belt empty. After tracking is completed, run the belt with a full load and recheck tracking. Tracking adjustment is done while the belt is running and should be spread over some length of the conveyor preceding the region of trouble. The adjustment may not be immediately apparent, so permit the belt to run for several minutes and at least two full belt revolutions (15 minutes) after each idler adjustment to determine if additional “tracking” is required.</a:t>
            </a:r>
          </a:p>
          <a:p>
            <a:pPr marL="514350" indent="-514350">
              <a:spcAft>
                <a:spcPts val="0"/>
              </a:spcAft>
            </a:pPr>
            <a:endParaRPr lang="en-ZA" sz="1600" dirty="0">
              <a:solidFill>
                <a:srgbClr val="000000"/>
              </a:solidFill>
              <a:effectLst/>
              <a:latin typeface="Arial"/>
              <a:ea typeface="Times New Roman"/>
              <a:cs typeface="Verdana"/>
            </a:endParaRPr>
          </a:p>
          <a:p>
            <a:r>
              <a:rPr lang="en-ZA" sz="1600" b="1" dirty="0"/>
              <a:t>Belt side travel</a:t>
            </a:r>
            <a:endParaRPr lang="en-ZA" sz="1600" dirty="0"/>
          </a:p>
          <a:p>
            <a:r>
              <a:rPr lang="en-ZA" sz="1600" dirty="0"/>
              <a:t>Belt side travel measurements are important to conveyors with horizontal curves. In horizontal curve areas, both the carry and return side idlers are banked towards the outside of the curve. As the conveyor is loaded, the belt tensions increase, which causes the belt to “pull” towards the inside of the horizontal curve. As the belt moves inwards, it is also forced upward by the banking angle of the idlers. </a:t>
            </a:r>
          </a:p>
        </p:txBody>
      </p:sp>
    </p:spTree>
    <p:extLst>
      <p:ext uri="{BB962C8B-B14F-4D97-AF65-F5344CB8AC3E}">
        <p14:creationId xmlns:p14="http://schemas.microsoft.com/office/powerpoint/2010/main" val="203654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3" name="Rectangle 2"/>
          <p:cNvSpPr/>
          <p:nvPr/>
        </p:nvSpPr>
        <p:spPr>
          <a:xfrm>
            <a:off x="1093863" y="1451524"/>
            <a:ext cx="7101554" cy="1569660"/>
          </a:xfrm>
          <a:prstGeom prst="rect">
            <a:avLst/>
          </a:prstGeom>
        </p:spPr>
        <p:txBody>
          <a:bodyPr wrap="square">
            <a:spAutoFit/>
          </a:bodyPr>
          <a:lstStyle/>
          <a:p>
            <a:r>
              <a:rPr lang="en-ZA" sz="1600" dirty="0"/>
              <a:t>Gravity counteracts this movement and holds the belt in position. When the belt is empty, the tensions are generally lower and the belt moves to the outside position. Steady state and dynamic (starting/stopping) measurements are important in order to verify that the installed banking angles are adequate.  </a:t>
            </a:r>
          </a:p>
          <a:p>
            <a:pPr marL="514350" indent="-514350">
              <a:spcAft>
                <a:spcPts val="0"/>
              </a:spcAft>
            </a:pPr>
            <a:endParaRPr lang="en-ZA" sz="1600" dirty="0">
              <a:solidFill>
                <a:srgbClr val="000000"/>
              </a:solidFill>
              <a:latin typeface="Verdana"/>
              <a:ea typeface="Times New Roman"/>
              <a:cs typeface="Verdana"/>
            </a:endParaRPr>
          </a:p>
          <a:p>
            <a:pPr indent="-514350">
              <a:spcAft>
                <a:spcPts val="0"/>
              </a:spcAft>
            </a:pPr>
            <a:endParaRPr lang="en-ZA" sz="1600"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63" y="2962296"/>
            <a:ext cx="2879725" cy="1312545"/>
          </a:xfrm>
          <a:prstGeom prst="rect">
            <a:avLst/>
          </a:prstGeom>
          <a:noFill/>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5692" y="2962296"/>
            <a:ext cx="2879725" cy="1312545"/>
          </a:xfrm>
          <a:prstGeom prst="rect">
            <a:avLst/>
          </a:prstGeom>
          <a:noFill/>
        </p:spPr>
      </p:pic>
      <p:sp>
        <p:nvSpPr>
          <p:cNvPr id="2" name="Rectangle 1"/>
          <p:cNvSpPr/>
          <p:nvPr/>
        </p:nvSpPr>
        <p:spPr>
          <a:xfrm>
            <a:off x="1093862" y="4464410"/>
            <a:ext cx="7101555" cy="523220"/>
          </a:xfrm>
          <a:prstGeom prst="rect">
            <a:avLst/>
          </a:prstGeom>
        </p:spPr>
        <p:txBody>
          <a:bodyPr wrap="square">
            <a:spAutoFit/>
          </a:bodyPr>
          <a:lstStyle/>
          <a:p>
            <a:r>
              <a:rPr lang="en-ZA" sz="1400" dirty="0"/>
              <a:t>Figure 1 – Top side empty belt running			Figure 2 – Top side fully loaded belt </a:t>
            </a:r>
          </a:p>
          <a:p>
            <a:r>
              <a:rPr lang="en-ZA" sz="1400" dirty="0"/>
              <a:t>									running</a:t>
            </a:r>
          </a:p>
        </p:txBody>
      </p:sp>
      <p:sp>
        <p:nvSpPr>
          <p:cNvPr id="7" name="Rectangle 6"/>
          <p:cNvSpPr/>
          <p:nvPr/>
        </p:nvSpPr>
        <p:spPr>
          <a:xfrm>
            <a:off x="1093861" y="5307134"/>
            <a:ext cx="7101555" cy="523220"/>
          </a:xfrm>
          <a:prstGeom prst="rect">
            <a:avLst/>
          </a:prstGeom>
        </p:spPr>
        <p:txBody>
          <a:bodyPr wrap="square">
            <a:spAutoFit/>
          </a:bodyPr>
          <a:lstStyle/>
          <a:p>
            <a:r>
              <a:rPr lang="en-ZA" sz="1400" dirty="0"/>
              <a:t>Figure 1 above shows the that maximum drift to the inner curve occurs at maximum belt tension when the belt in the curve area is empty. </a:t>
            </a:r>
          </a:p>
        </p:txBody>
      </p:sp>
    </p:spTree>
    <p:extLst>
      <p:ext uri="{BB962C8B-B14F-4D97-AF65-F5344CB8AC3E}">
        <p14:creationId xmlns:p14="http://schemas.microsoft.com/office/powerpoint/2010/main" val="116409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3" name="Rectangle 2"/>
          <p:cNvSpPr/>
          <p:nvPr/>
        </p:nvSpPr>
        <p:spPr>
          <a:xfrm>
            <a:off x="1298961" y="1367093"/>
            <a:ext cx="6836635" cy="4770537"/>
          </a:xfrm>
          <a:prstGeom prst="rect">
            <a:avLst/>
          </a:prstGeom>
        </p:spPr>
        <p:txBody>
          <a:bodyPr wrap="square">
            <a:spAutoFit/>
          </a:bodyPr>
          <a:lstStyle/>
          <a:p>
            <a:pPr marL="0" lvl="1"/>
            <a:r>
              <a:rPr lang="en-ZA" sz="1600" dirty="0">
                <a:latin typeface="Arial"/>
                <a:ea typeface="Calibri"/>
              </a:rPr>
              <a:t>To train the belt, the curved section is fitted with banked idler from 1 to 3 degrees, on the carrying and return strands respectively.  </a:t>
            </a:r>
          </a:p>
          <a:p>
            <a:pPr marL="0" lvl="1"/>
            <a:r>
              <a:rPr lang="en-ZA" sz="1600" dirty="0">
                <a:latin typeface="Arial"/>
                <a:ea typeface="Calibri"/>
              </a:rPr>
              <a:t> Entering the curved section the idlers are banked incrementally from 1 to 3 degrees to the middle of the curve and from the middle of the curve to the end of the curve the idlers are banked from 3 to 1 degrees. </a:t>
            </a:r>
          </a:p>
          <a:p>
            <a:pPr marL="0" lvl="1"/>
            <a:endParaRPr lang="en-ZA" sz="1600" dirty="0">
              <a:latin typeface="Arial"/>
              <a:ea typeface="Calibri"/>
            </a:endParaRPr>
          </a:p>
          <a:p>
            <a:pPr marL="0" lvl="1"/>
            <a:r>
              <a:rPr lang="en-ZA" sz="1600" dirty="0">
                <a:latin typeface="Arial"/>
                <a:ea typeface="Calibri"/>
              </a:rPr>
              <a:t>To adjust the belt training, first establish whether the belt is mis-tracking during empty, partial and or fully loaded condition and find the source of the misalignment i.e. where the belt begins to misalign, and these idlers must be adjusted. </a:t>
            </a:r>
          </a:p>
          <a:p>
            <a:pPr marL="0" lvl="1"/>
            <a:endParaRPr lang="en-ZA" sz="1600" dirty="0">
              <a:latin typeface="Arial"/>
              <a:ea typeface="Calibri"/>
            </a:endParaRPr>
          </a:p>
          <a:p>
            <a:pPr marL="0" lvl="1"/>
            <a:r>
              <a:rPr lang="en-ZA" sz="1600" dirty="0">
                <a:latin typeface="Arial"/>
                <a:ea typeface="Calibri"/>
              </a:rPr>
              <a:t>The bolts on the identified adjusting idler brackets must then be loosened slightly, to enable the bracket to be turned. </a:t>
            </a:r>
          </a:p>
          <a:p>
            <a:pPr marL="0" lvl="1"/>
            <a:endParaRPr lang="en-ZA" sz="1600" dirty="0">
              <a:latin typeface="Arial"/>
              <a:ea typeface="Calibri"/>
            </a:endParaRPr>
          </a:p>
          <a:p>
            <a:pPr marL="0" lvl="1"/>
            <a:r>
              <a:rPr lang="en-ZA" sz="1600" dirty="0">
                <a:latin typeface="Arial"/>
                <a:ea typeface="Calibri"/>
              </a:rPr>
              <a:t>Loosen the idler frame securing fasteners on 2 or 3 adjacent idler sets commencing at the tail pulley, and knock one edge of the frames forwards / backwards in small increments, while the belt is moving (refer to sketch below).  Similarly, adjust the return idlers to assist with the alignment of the belt working towards the tail pulley.</a:t>
            </a:r>
          </a:p>
        </p:txBody>
      </p:sp>
      <p:sp>
        <p:nvSpPr>
          <p:cNvPr id="5" name="Title 1"/>
          <p:cNvSpPr>
            <a:spLocks noGrp="1"/>
          </p:cNvSpPr>
          <p:nvPr>
            <p:ph type="title"/>
          </p:nvPr>
        </p:nvSpPr>
        <p:spPr>
          <a:xfrm>
            <a:off x="457200" y="173040"/>
            <a:ext cx="8229600" cy="1143000"/>
          </a:xfrm>
        </p:spPr>
        <p:txBody>
          <a:bodyPr>
            <a:normAutofit/>
          </a:bodyPr>
          <a:lstStyle/>
          <a:p>
            <a:r>
              <a:rPr lang="en-ZA" sz="3600" dirty="0">
                <a:solidFill>
                  <a:schemeClr val="bg1"/>
                </a:solidFill>
              </a:rPr>
              <a:t>Training Procedure</a:t>
            </a:r>
          </a:p>
        </p:txBody>
      </p:sp>
    </p:spTree>
    <p:extLst>
      <p:ext uri="{BB962C8B-B14F-4D97-AF65-F5344CB8AC3E}">
        <p14:creationId xmlns:p14="http://schemas.microsoft.com/office/powerpoint/2010/main" val="743106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779270" y="1461938"/>
            <a:ext cx="5585460" cy="2380615"/>
            <a:chOff x="1248" y="3846"/>
            <a:chExt cx="9942" cy="6430"/>
          </a:xfrm>
        </p:grpSpPr>
        <p:grpSp>
          <p:nvGrpSpPr>
            <p:cNvPr id="5" name="Group 4"/>
            <p:cNvGrpSpPr>
              <a:grpSpLocks/>
            </p:cNvGrpSpPr>
            <p:nvPr/>
          </p:nvGrpSpPr>
          <p:grpSpPr bwMode="auto">
            <a:xfrm>
              <a:off x="1248" y="3846"/>
              <a:ext cx="9942" cy="5680"/>
              <a:chOff x="963" y="3375"/>
              <a:chExt cx="9942" cy="5680"/>
            </a:xfrm>
          </p:grpSpPr>
          <p:grpSp>
            <p:nvGrpSpPr>
              <p:cNvPr id="7" name="Group 6"/>
              <p:cNvGrpSpPr>
                <a:grpSpLocks/>
              </p:cNvGrpSpPr>
              <p:nvPr/>
            </p:nvGrpSpPr>
            <p:grpSpPr bwMode="auto">
              <a:xfrm>
                <a:off x="963" y="3375"/>
                <a:ext cx="2392" cy="5680"/>
                <a:chOff x="963" y="3375"/>
                <a:chExt cx="2392" cy="5680"/>
              </a:xfrm>
            </p:grpSpPr>
            <p:grpSp>
              <p:nvGrpSpPr>
                <p:cNvPr id="53" name="Group 52"/>
                <p:cNvGrpSpPr>
                  <a:grpSpLocks/>
                </p:cNvGrpSpPr>
                <p:nvPr/>
              </p:nvGrpSpPr>
              <p:grpSpPr bwMode="auto">
                <a:xfrm>
                  <a:off x="963" y="3940"/>
                  <a:ext cx="2296" cy="5115"/>
                  <a:chOff x="2970" y="3619"/>
                  <a:chExt cx="3555" cy="5115"/>
                </a:xfrm>
              </p:grpSpPr>
              <p:grpSp>
                <p:nvGrpSpPr>
                  <p:cNvPr id="55" name="Group 54"/>
                  <p:cNvGrpSpPr>
                    <a:grpSpLocks/>
                  </p:cNvGrpSpPr>
                  <p:nvPr/>
                </p:nvGrpSpPr>
                <p:grpSpPr bwMode="auto">
                  <a:xfrm>
                    <a:off x="3345" y="3981"/>
                    <a:ext cx="3180" cy="4470"/>
                    <a:chOff x="3345" y="3510"/>
                    <a:chExt cx="3180" cy="4470"/>
                  </a:xfrm>
                </p:grpSpPr>
                <p:grpSp>
                  <p:nvGrpSpPr>
                    <p:cNvPr id="59" name="Group 58"/>
                    <p:cNvGrpSpPr>
                      <a:grpSpLocks/>
                    </p:cNvGrpSpPr>
                    <p:nvPr/>
                  </p:nvGrpSpPr>
                  <p:grpSpPr bwMode="auto">
                    <a:xfrm>
                      <a:off x="3345" y="7380"/>
                      <a:ext cx="3180" cy="510"/>
                      <a:chOff x="3345" y="3585"/>
                      <a:chExt cx="3180" cy="510"/>
                    </a:xfrm>
                  </p:grpSpPr>
                  <p:sp>
                    <p:nvSpPr>
                      <p:cNvPr id="69" name="Rectangle 68"/>
                      <p:cNvSpPr>
                        <a:spLocks noChangeArrowheads="1"/>
                      </p:cNvSpPr>
                      <p:nvPr/>
                    </p:nvSpPr>
                    <p:spPr bwMode="auto">
                      <a:xfrm>
                        <a:off x="3345" y="3765"/>
                        <a:ext cx="3180" cy="143"/>
                      </a:xfrm>
                      <a:prstGeom prst="rect">
                        <a:avLst/>
                      </a:prstGeom>
                      <a:gradFill rotWithShape="0">
                        <a:gsLst>
                          <a:gs pos="0">
                            <a:srgbClr val="969696">
                              <a:gamma/>
                              <a:shade val="26275"/>
                              <a:invGamma/>
                            </a:srgbClr>
                          </a:gs>
                          <a:gs pos="50000">
                            <a:srgbClr val="969696"/>
                          </a:gs>
                          <a:gs pos="100000">
                            <a:srgbClr val="969696">
                              <a:gamma/>
                              <a:shade val="26275"/>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70" name="Rectangle 69"/>
                      <p:cNvSpPr>
                        <a:spLocks noChangeArrowheads="1"/>
                      </p:cNvSpPr>
                      <p:nvPr/>
                    </p:nvSpPr>
                    <p:spPr bwMode="auto">
                      <a:xfrm>
                        <a:off x="3810" y="3585"/>
                        <a:ext cx="2235" cy="510"/>
                      </a:xfrm>
                      <a:prstGeom prst="rect">
                        <a:avLst/>
                      </a:prstGeom>
                      <a:gradFill rotWithShape="0">
                        <a:gsLst>
                          <a:gs pos="0">
                            <a:srgbClr val="FF0000">
                              <a:gamma/>
                              <a:shade val="16078"/>
                              <a:invGamma/>
                            </a:srgbClr>
                          </a:gs>
                          <a:gs pos="50000">
                            <a:srgbClr val="FF0000"/>
                          </a:gs>
                          <a:gs pos="100000">
                            <a:srgbClr val="FF0000">
                              <a:gamma/>
                              <a:shade val="16078"/>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grpSp>
                <p:sp>
                  <p:nvSpPr>
                    <p:cNvPr id="60" name="Rectangle 59"/>
                    <p:cNvSpPr>
                      <a:spLocks noChangeArrowheads="1"/>
                    </p:cNvSpPr>
                    <p:nvPr/>
                  </p:nvSpPr>
                  <p:spPr bwMode="auto">
                    <a:xfrm>
                      <a:off x="3795" y="5190"/>
                      <a:ext cx="2265" cy="143"/>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61" name="Rectangle 60"/>
                    <p:cNvSpPr>
                      <a:spLocks noChangeArrowheads="1"/>
                    </p:cNvSpPr>
                    <p:nvPr/>
                  </p:nvSpPr>
                  <p:spPr bwMode="auto">
                    <a:xfrm>
                      <a:off x="3795" y="5730"/>
                      <a:ext cx="2265" cy="143"/>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62" name="Rectangle 61"/>
                    <p:cNvSpPr>
                      <a:spLocks noChangeArrowheads="1"/>
                    </p:cNvSpPr>
                    <p:nvPr/>
                  </p:nvSpPr>
                  <p:spPr bwMode="auto">
                    <a:xfrm>
                      <a:off x="3795" y="6270"/>
                      <a:ext cx="2265" cy="143"/>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63" name="Rectangle 62"/>
                    <p:cNvSpPr>
                      <a:spLocks noChangeArrowheads="1"/>
                    </p:cNvSpPr>
                    <p:nvPr/>
                  </p:nvSpPr>
                  <p:spPr bwMode="auto">
                    <a:xfrm>
                      <a:off x="3795" y="6855"/>
                      <a:ext cx="2265" cy="143"/>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64" name="Rectangle 63"/>
                    <p:cNvSpPr>
                      <a:spLocks noChangeArrowheads="1"/>
                    </p:cNvSpPr>
                    <p:nvPr/>
                  </p:nvSpPr>
                  <p:spPr bwMode="auto">
                    <a:xfrm>
                      <a:off x="3795" y="4650"/>
                      <a:ext cx="2265" cy="143"/>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grpSp>
                  <p:nvGrpSpPr>
                    <p:cNvPr id="65" name="Group 64"/>
                    <p:cNvGrpSpPr>
                      <a:grpSpLocks/>
                    </p:cNvGrpSpPr>
                    <p:nvPr/>
                  </p:nvGrpSpPr>
                  <p:grpSpPr bwMode="auto">
                    <a:xfrm>
                      <a:off x="3345" y="3585"/>
                      <a:ext cx="3180" cy="510"/>
                      <a:chOff x="3345" y="3585"/>
                      <a:chExt cx="3180" cy="510"/>
                    </a:xfrm>
                  </p:grpSpPr>
                  <p:sp>
                    <p:nvSpPr>
                      <p:cNvPr id="67" name="Rectangle 66"/>
                      <p:cNvSpPr>
                        <a:spLocks noChangeArrowheads="1"/>
                      </p:cNvSpPr>
                      <p:nvPr/>
                    </p:nvSpPr>
                    <p:spPr bwMode="auto">
                      <a:xfrm>
                        <a:off x="3345" y="3765"/>
                        <a:ext cx="3180" cy="143"/>
                      </a:xfrm>
                      <a:prstGeom prst="rect">
                        <a:avLst/>
                      </a:prstGeom>
                      <a:gradFill rotWithShape="0">
                        <a:gsLst>
                          <a:gs pos="0">
                            <a:srgbClr val="969696">
                              <a:gamma/>
                              <a:shade val="26275"/>
                              <a:invGamma/>
                            </a:srgbClr>
                          </a:gs>
                          <a:gs pos="50000">
                            <a:srgbClr val="969696"/>
                          </a:gs>
                          <a:gs pos="100000">
                            <a:srgbClr val="969696">
                              <a:gamma/>
                              <a:shade val="26275"/>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68" name="Rectangle 67"/>
                      <p:cNvSpPr>
                        <a:spLocks noChangeArrowheads="1"/>
                      </p:cNvSpPr>
                      <p:nvPr/>
                    </p:nvSpPr>
                    <p:spPr bwMode="auto">
                      <a:xfrm>
                        <a:off x="3810" y="3585"/>
                        <a:ext cx="2235" cy="510"/>
                      </a:xfrm>
                      <a:prstGeom prst="rect">
                        <a:avLst/>
                      </a:prstGeom>
                      <a:gradFill rotWithShape="0">
                        <a:gsLst>
                          <a:gs pos="0">
                            <a:srgbClr val="FF0000">
                              <a:gamma/>
                              <a:shade val="16078"/>
                              <a:invGamma/>
                            </a:srgbClr>
                          </a:gs>
                          <a:gs pos="50000">
                            <a:srgbClr val="FF0000"/>
                          </a:gs>
                          <a:gs pos="100000">
                            <a:srgbClr val="FF0000">
                              <a:gamma/>
                              <a:shade val="16078"/>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grpSp>
                <p:sp>
                  <p:nvSpPr>
                    <p:cNvPr id="66" name="Rectangle 65"/>
                    <p:cNvSpPr>
                      <a:spLocks noChangeArrowheads="1"/>
                    </p:cNvSpPr>
                    <p:nvPr/>
                  </p:nvSpPr>
                  <p:spPr bwMode="auto">
                    <a:xfrm>
                      <a:off x="4050" y="3510"/>
                      <a:ext cx="1755" cy="4470"/>
                    </a:xfrm>
                    <a:prstGeom prst="rect">
                      <a:avLst/>
                    </a:prstGeom>
                    <a:gradFill rotWithShape="0">
                      <a:gsLst>
                        <a:gs pos="0">
                          <a:srgbClr val="000000"/>
                        </a:gs>
                        <a:gs pos="50000">
                          <a:srgbClr val="000000">
                            <a:gamma/>
                            <a:tint val="63922"/>
                            <a:invGamma/>
                          </a:srgbClr>
                        </a:gs>
                        <a:gs pos="100000">
                          <a:srgbClr val="000000"/>
                        </a:gs>
                      </a:gsLst>
                      <a:lin ang="0" scaled="1"/>
                    </a:gra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grpSp>
              <p:cxnSp>
                <p:nvCxnSpPr>
                  <p:cNvPr id="56" name="Line 19"/>
                  <p:cNvCxnSpPr/>
                  <p:nvPr/>
                </p:nvCxnSpPr>
                <p:spPr bwMode="auto">
                  <a:xfrm>
                    <a:off x="4935" y="3619"/>
                    <a:ext cx="0" cy="5115"/>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cxnSp>
              <p:sp>
                <p:nvSpPr>
                  <p:cNvPr id="57" name="Rectangle 56"/>
                  <p:cNvSpPr>
                    <a:spLocks noChangeArrowheads="1"/>
                  </p:cNvSpPr>
                  <p:nvPr/>
                </p:nvSpPr>
                <p:spPr bwMode="auto">
                  <a:xfrm>
                    <a:off x="2970" y="4005"/>
                    <a:ext cx="525" cy="975"/>
                  </a:xfrm>
                  <a:prstGeom prst="rect">
                    <a:avLst/>
                  </a:prstGeom>
                  <a:solidFill>
                    <a:srgbClr val="808080"/>
                  </a:solidFill>
                  <a:ln w="6350">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58" name="AutoShape 21"/>
                  <p:cNvSpPr>
                    <a:spLocks noChangeArrowheads="1"/>
                  </p:cNvSpPr>
                  <p:nvPr/>
                </p:nvSpPr>
                <p:spPr bwMode="auto">
                  <a:xfrm>
                    <a:off x="4695" y="4860"/>
                    <a:ext cx="465" cy="1275"/>
                  </a:xfrm>
                  <a:prstGeom prst="upArrow">
                    <a:avLst>
                      <a:gd name="adj1" fmla="val 30750"/>
                      <a:gd name="adj2" fmla="val 6859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ZA" dirty="0"/>
                  </a:p>
                </p:txBody>
              </p:sp>
            </p:grpSp>
            <p:sp>
              <p:nvSpPr>
                <p:cNvPr id="54" name="Text Box 22"/>
                <p:cNvSpPr txBox="1">
                  <a:spLocks noChangeArrowheads="1"/>
                </p:cNvSpPr>
                <p:nvPr/>
              </p:nvSpPr>
              <p:spPr bwMode="auto">
                <a:xfrm>
                  <a:off x="1170" y="3375"/>
                  <a:ext cx="2185" cy="5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ZA" sz="800" b="1" dirty="0">
                      <a:effectLst/>
                      <a:latin typeface="Arial"/>
                      <a:ea typeface="Calibri"/>
                      <a:cs typeface="Times New Roman"/>
                    </a:rPr>
                    <a:t>Correct Alignment</a:t>
                  </a:r>
                  <a:endParaRPr lang="en-ZA" sz="1100" dirty="0">
                    <a:effectLst/>
                    <a:latin typeface="Calibri"/>
                    <a:ea typeface="Calibri"/>
                    <a:cs typeface="Times New Roman"/>
                  </a:endParaRPr>
                </a:p>
              </p:txBody>
            </p:sp>
          </p:grpSp>
          <p:grpSp>
            <p:nvGrpSpPr>
              <p:cNvPr id="8" name="Group 7"/>
              <p:cNvGrpSpPr>
                <a:grpSpLocks/>
              </p:cNvGrpSpPr>
              <p:nvPr/>
            </p:nvGrpSpPr>
            <p:grpSpPr bwMode="auto">
              <a:xfrm>
                <a:off x="4458" y="3380"/>
                <a:ext cx="2590" cy="5675"/>
                <a:chOff x="4458" y="3380"/>
                <a:chExt cx="2590" cy="5675"/>
              </a:xfrm>
            </p:grpSpPr>
            <p:grpSp>
              <p:nvGrpSpPr>
                <p:cNvPr id="34" name="Group 33"/>
                <p:cNvGrpSpPr>
                  <a:grpSpLocks/>
                </p:cNvGrpSpPr>
                <p:nvPr/>
              </p:nvGrpSpPr>
              <p:grpSpPr bwMode="auto">
                <a:xfrm>
                  <a:off x="4700" y="8172"/>
                  <a:ext cx="2054" cy="510"/>
                  <a:chOff x="3345" y="3585"/>
                  <a:chExt cx="3180" cy="510"/>
                </a:xfrm>
              </p:grpSpPr>
              <p:sp>
                <p:nvSpPr>
                  <p:cNvPr id="51" name="Rectangle 50"/>
                  <p:cNvSpPr>
                    <a:spLocks noChangeArrowheads="1"/>
                  </p:cNvSpPr>
                  <p:nvPr/>
                </p:nvSpPr>
                <p:spPr bwMode="auto">
                  <a:xfrm>
                    <a:off x="3345" y="3765"/>
                    <a:ext cx="3180" cy="143"/>
                  </a:xfrm>
                  <a:prstGeom prst="rect">
                    <a:avLst/>
                  </a:prstGeom>
                  <a:gradFill rotWithShape="0">
                    <a:gsLst>
                      <a:gs pos="0">
                        <a:srgbClr val="969696">
                          <a:gamma/>
                          <a:shade val="26275"/>
                          <a:invGamma/>
                        </a:srgbClr>
                      </a:gs>
                      <a:gs pos="50000">
                        <a:srgbClr val="969696"/>
                      </a:gs>
                      <a:gs pos="100000">
                        <a:srgbClr val="969696">
                          <a:gamma/>
                          <a:shade val="26275"/>
                          <a:invGamma/>
                        </a:srgbClr>
                      </a:gs>
                    </a:gsLst>
                    <a:lin ang="5400000" scaled="1"/>
                  </a:gra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sp>
                <p:nvSpPr>
                  <p:cNvPr id="52" name="Rectangle 51"/>
                  <p:cNvSpPr>
                    <a:spLocks noChangeArrowheads="1"/>
                  </p:cNvSpPr>
                  <p:nvPr/>
                </p:nvSpPr>
                <p:spPr bwMode="auto">
                  <a:xfrm>
                    <a:off x="3810" y="3585"/>
                    <a:ext cx="2235" cy="510"/>
                  </a:xfrm>
                  <a:prstGeom prst="rect">
                    <a:avLst/>
                  </a:prstGeom>
                  <a:gradFill rotWithShape="0">
                    <a:gsLst>
                      <a:gs pos="0">
                        <a:srgbClr val="FF0000">
                          <a:gamma/>
                          <a:shade val="16078"/>
                          <a:invGamma/>
                        </a:srgbClr>
                      </a:gs>
                      <a:gs pos="50000">
                        <a:srgbClr val="FF0000"/>
                      </a:gs>
                      <a:gs pos="100000">
                        <a:srgbClr val="FF0000">
                          <a:gamma/>
                          <a:shade val="16078"/>
                          <a:invGamma/>
                        </a:srgbClr>
                      </a:gs>
                    </a:gsLst>
                    <a:lin ang="5400000" scaled="1"/>
                  </a:gra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grpSp>
            <p:sp>
              <p:nvSpPr>
                <p:cNvPr id="35" name="Rectangle 34"/>
                <p:cNvSpPr>
                  <a:spLocks noChangeArrowheads="1"/>
                </p:cNvSpPr>
                <p:nvPr/>
              </p:nvSpPr>
              <p:spPr bwMode="auto">
                <a:xfrm>
                  <a:off x="4991" y="5982"/>
                  <a:ext cx="1463" cy="143"/>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sp>
              <p:nvSpPr>
                <p:cNvPr id="36" name="Rectangle 35"/>
                <p:cNvSpPr>
                  <a:spLocks noChangeArrowheads="1"/>
                </p:cNvSpPr>
                <p:nvPr/>
              </p:nvSpPr>
              <p:spPr bwMode="auto">
                <a:xfrm>
                  <a:off x="4991" y="6522"/>
                  <a:ext cx="1463" cy="143"/>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sp>
              <p:nvSpPr>
                <p:cNvPr id="37" name="Rectangle 36"/>
                <p:cNvSpPr>
                  <a:spLocks noChangeArrowheads="1"/>
                </p:cNvSpPr>
                <p:nvPr/>
              </p:nvSpPr>
              <p:spPr bwMode="auto">
                <a:xfrm>
                  <a:off x="4991" y="7062"/>
                  <a:ext cx="1463" cy="143"/>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sp>
              <p:nvSpPr>
                <p:cNvPr id="38" name="Rectangle 37"/>
                <p:cNvSpPr>
                  <a:spLocks noChangeArrowheads="1"/>
                </p:cNvSpPr>
                <p:nvPr/>
              </p:nvSpPr>
              <p:spPr bwMode="auto">
                <a:xfrm>
                  <a:off x="4991" y="7647"/>
                  <a:ext cx="1463" cy="143"/>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sp>
              <p:nvSpPr>
                <p:cNvPr id="39" name="Rectangle 38"/>
                <p:cNvSpPr>
                  <a:spLocks noChangeArrowheads="1"/>
                </p:cNvSpPr>
                <p:nvPr/>
              </p:nvSpPr>
              <p:spPr bwMode="auto">
                <a:xfrm>
                  <a:off x="4991" y="5442"/>
                  <a:ext cx="1463" cy="143"/>
                </a:xfrm>
                <a:prstGeom prst="rect">
                  <a:avLst/>
                </a:prstGeom>
                <a:solidFill>
                  <a:srgbClr val="FFFF00"/>
                </a:soli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grpSp>
              <p:nvGrpSpPr>
                <p:cNvPr id="40" name="Group 39"/>
                <p:cNvGrpSpPr>
                  <a:grpSpLocks/>
                </p:cNvGrpSpPr>
                <p:nvPr/>
              </p:nvGrpSpPr>
              <p:grpSpPr bwMode="auto">
                <a:xfrm>
                  <a:off x="4700" y="4377"/>
                  <a:ext cx="2054" cy="510"/>
                  <a:chOff x="3345" y="3585"/>
                  <a:chExt cx="3180" cy="510"/>
                </a:xfrm>
              </p:grpSpPr>
              <p:sp>
                <p:nvSpPr>
                  <p:cNvPr id="49" name="Rectangle 48"/>
                  <p:cNvSpPr>
                    <a:spLocks noChangeArrowheads="1"/>
                  </p:cNvSpPr>
                  <p:nvPr/>
                </p:nvSpPr>
                <p:spPr bwMode="auto">
                  <a:xfrm>
                    <a:off x="3345" y="3765"/>
                    <a:ext cx="3180" cy="143"/>
                  </a:xfrm>
                  <a:prstGeom prst="rect">
                    <a:avLst/>
                  </a:prstGeom>
                  <a:gradFill rotWithShape="0">
                    <a:gsLst>
                      <a:gs pos="0">
                        <a:srgbClr val="969696">
                          <a:gamma/>
                          <a:shade val="26275"/>
                          <a:invGamma/>
                        </a:srgbClr>
                      </a:gs>
                      <a:gs pos="50000">
                        <a:srgbClr val="969696"/>
                      </a:gs>
                      <a:gs pos="100000">
                        <a:srgbClr val="969696">
                          <a:gamma/>
                          <a:shade val="26275"/>
                          <a:invGamma/>
                        </a:srgbClr>
                      </a:gs>
                    </a:gsLst>
                    <a:lin ang="5400000" scaled="1"/>
                  </a:gra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sp>
                <p:nvSpPr>
                  <p:cNvPr id="50" name="Rectangle 49"/>
                  <p:cNvSpPr>
                    <a:spLocks noChangeArrowheads="1"/>
                  </p:cNvSpPr>
                  <p:nvPr/>
                </p:nvSpPr>
                <p:spPr bwMode="auto">
                  <a:xfrm>
                    <a:off x="3810" y="3585"/>
                    <a:ext cx="2235" cy="510"/>
                  </a:xfrm>
                  <a:prstGeom prst="rect">
                    <a:avLst/>
                  </a:prstGeom>
                  <a:gradFill rotWithShape="0">
                    <a:gsLst>
                      <a:gs pos="0">
                        <a:srgbClr val="FF0000">
                          <a:gamma/>
                          <a:shade val="16078"/>
                          <a:invGamma/>
                        </a:srgbClr>
                      </a:gs>
                      <a:gs pos="50000">
                        <a:srgbClr val="FF0000"/>
                      </a:gs>
                      <a:gs pos="100000">
                        <a:srgbClr val="FF0000">
                          <a:gamma/>
                          <a:shade val="16078"/>
                          <a:invGamma/>
                        </a:srgbClr>
                      </a:gs>
                    </a:gsLst>
                    <a:lin ang="5400000" scaled="1"/>
                  </a:gra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grpSp>
            <p:sp>
              <p:nvSpPr>
                <p:cNvPr id="41" name="Rectangle 40"/>
                <p:cNvSpPr>
                  <a:spLocks noChangeArrowheads="1"/>
                </p:cNvSpPr>
                <p:nvPr/>
              </p:nvSpPr>
              <p:spPr bwMode="auto">
                <a:xfrm>
                  <a:off x="5275" y="4302"/>
                  <a:ext cx="1134" cy="4470"/>
                </a:xfrm>
                <a:prstGeom prst="rect">
                  <a:avLst/>
                </a:prstGeom>
                <a:gradFill rotWithShape="0">
                  <a:gsLst>
                    <a:gs pos="0">
                      <a:srgbClr val="000000"/>
                    </a:gs>
                    <a:gs pos="50000">
                      <a:srgbClr val="000000">
                        <a:gamma/>
                        <a:tint val="63922"/>
                        <a:invGamma/>
                      </a:srgbClr>
                    </a:gs>
                    <a:gs pos="100000">
                      <a:srgbClr val="000000"/>
                    </a:gs>
                  </a:gsLst>
                  <a:lin ang="0" scaled="1"/>
                </a:gradFill>
                <a:ln w="317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cxnSp>
              <p:nvCxnSpPr>
                <p:cNvPr id="42" name="Line 36"/>
                <p:cNvCxnSpPr/>
                <p:nvPr/>
              </p:nvCxnSpPr>
              <p:spPr bwMode="auto">
                <a:xfrm>
                  <a:off x="5727" y="3940"/>
                  <a:ext cx="0" cy="5115"/>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3" name="Rectangle 42"/>
                <p:cNvSpPr>
                  <a:spLocks noChangeArrowheads="1"/>
                </p:cNvSpPr>
                <p:nvPr/>
              </p:nvSpPr>
              <p:spPr bwMode="auto">
                <a:xfrm>
                  <a:off x="4458" y="4326"/>
                  <a:ext cx="339" cy="975"/>
                </a:xfrm>
                <a:prstGeom prst="rect">
                  <a:avLst/>
                </a:prstGeom>
                <a:solidFill>
                  <a:srgbClr val="808080"/>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cxnSp>
              <p:nvCxnSpPr>
                <p:cNvPr id="44" name="Line 38"/>
                <p:cNvCxnSpPr/>
                <p:nvPr/>
              </p:nvCxnSpPr>
              <p:spPr bwMode="auto">
                <a:xfrm>
                  <a:off x="5862" y="3940"/>
                  <a:ext cx="0" cy="5115"/>
                </a:xfrm>
                <a:prstGeom prst="line">
                  <a:avLst/>
                </a:prstGeom>
                <a:noFill/>
                <a:ln w="381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Line 39"/>
                <p:cNvCxnSpPr/>
                <p:nvPr/>
              </p:nvCxnSpPr>
              <p:spPr bwMode="auto">
                <a:xfrm>
                  <a:off x="4985" y="4085"/>
                  <a:ext cx="74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46" name="Line 40"/>
                <p:cNvCxnSpPr/>
                <p:nvPr/>
              </p:nvCxnSpPr>
              <p:spPr bwMode="auto">
                <a:xfrm flipH="1">
                  <a:off x="5860" y="4080"/>
                  <a:ext cx="655" cy="0"/>
                </a:xfrm>
                <a:prstGeom prst="line">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7" name="AutoShape 41"/>
                <p:cNvSpPr>
                  <a:spLocks noChangeArrowheads="1"/>
                </p:cNvSpPr>
                <p:nvPr/>
              </p:nvSpPr>
              <p:spPr bwMode="auto">
                <a:xfrm>
                  <a:off x="5702" y="5181"/>
                  <a:ext cx="300" cy="1275"/>
                </a:xfrm>
                <a:prstGeom prst="upArrow">
                  <a:avLst>
                    <a:gd name="adj1" fmla="val 30750"/>
                    <a:gd name="adj2" fmla="val 106329"/>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n-ZA" dirty="0"/>
                </a:p>
              </p:txBody>
            </p:sp>
            <p:sp>
              <p:nvSpPr>
                <p:cNvPr id="48" name="Text Box 42"/>
                <p:cNvSpPr txBox="1">
                  <a:spLocks noChangeArrowheads="1"/>
                </p:cNvSpPr>
                <p:nvPr/>
              </p:nvSpPr>
              <p:spPr bwMode="auto">
                <a:xfrm>
                  <a:off x="4630" y="3380"/>
                  <a:ext cx="2418" cy="5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ZA" sz="800" b="1" dirty="0">
                      <a:effectLst/>
                      <a:latin typeface="Arial"/>
                      <a:ea typeface="Calibri"/>
                      <a:cs typeface="Times New Roman"/>
                    </a:rPr>
                    <a:t>Incorrect Alignment</a:t>
                  </a:r>
                  <a:endParaRPr lang="en-ZA" sz="1100" dirty="0">
                    <a:effectLst/>
                    <a:latin typeface="Calibri"/>
                    <a:ea typeface="Calibri"/>
                    <a:cs typeface="Times New Roman"/>
                  </a:endParaRPr>
                </a:p>
              </p:txBody>
            </p:sp>
          </p:grpSp>
          <p:grpSp>
            <p:nvGrpSpPr>
              <p:cNvPr id="9" name="Group 8"/>
              <p:cNvGrpSpPr>
                <a:grpSpLocks/>
              </p:cNvGrpSpPr>
              <p:nvPr/>
            </p:nvGrpSpPr>
            <p:grpSpPr bwMode="auto">
              <a:xfrm>
                <a:off x="7680" y="3375"/>
                <a:ext cx="3225" cy="5668"/>
                <a:chOff x="7680" y="3375"/>
                <a:chExt cx="3225" cy="5668"/>
              </a:xfrm>
            </p:grpSpPr>
            <p:sp>
              <p:nvSpPr>
                <p:cNvPr id="10" name="AutoShape 44"/>
                <p:cNvSpPr>
                  <a:spLocks noChangeArrowheads="1"/>
                </p:cNvSpPr>
                <p:nvPr/>
              </p:nvSpPr>
              <p:spPr bwMode="auto">
                <a:xfrm rot="5400000" flipV="1">
                  <a:off x="7335" y="6765"/>
                  <a:ext cx="1425" cy="735"/>
                </a:xfrm>
                <a:custGeom>
                  <a:avLst/>
                  <a:gdLst>
                    <a:gd name="G0" fmla="+- -2064612 0 0"/>
                    <a:gd name="G1" fmla="+- -9770598 0 0"/>
                    <a:gd name="G2" fmla="+- -2064612 0 -9770598"/>
                    <a:gd name="G3" fmla="+- 10800 0 0"/>
                    <a:gd name="G4" fmla="+- 0 0 -2064612"/>
                    <a:gd name="T0" fmla="*/ 360 256 1"/>
                    <a:gd name="T1" fmla="*/ 0 256 1"/>
                    <a:gd name="G5" fmla="+- G2 T0 T1"/>
                    <a:gd name="G6" fmla="?: G2 G2 G5"/>
                    <a:gd name="G7" fmla="+- 0 0 G6"/>
                    <a:gd name="G8" fmla="+- 7901 0 0"/>
                    <a:gd name="G9" fmla="+- 0 0 -9770598"/>
                    <a:gd name="G10" fmla="+- 7901 0 2700"/>
                    <a:gd name="G11" fmla="cos G10 -2064612"/>
                    <a:gd name="G12" fmla="sin G10 -2064612"/>
                    <a:gd name="G13" fmla="cos 13500 -2064612"/>
                    <a:gd name="G14" fmla="sin 13500 -2064612"/>
                    <a:gd name="G15" fmla="+- G11 10800 0"/>
                    <a:gd name="G16" fmla="+- G12 10800 0"/>
                    <a:gd name="G17" fmla="+- G13 10800 0"/>
                    <a:gd name="G18" fmla="+- G14 10800 0"/>
                    <a:gd name="G19" fmla="*/ 7901 1 2"/>
                    <a:gd name="G20" fmla="+- G19 5400 0"/>
                    <a:gd name="G21" fmla="cos G20 -2064612"/>
                    <a:gd name="G22" fmla="sin G20 -2064612"/>
                    <a:gd name="G23" fmla="+- G21 10800 0"/>
                    <a:gd name="G24" fmla="+- G12 G23 G22"/>
                    <a:gd name="G25" fmla="+- G22 G23 G11"/>
                    <a:gd name="G26" fmla="cos 10800 -2064612"/>
                    <a:gd name="G27" fmla="sin 10800 -2064612"/>
                    <a:gd name="G28" fmla="cos 7901 -2064612"/>
                    <a:gd name="G29" fmla="sin 7901 -2064612"/>
                    <a:gd name="G30" fmla="+- G26 10800 0"/>
                    <a:gd name="G31" fmla="+- G27 10800 0"/>
                    <a:gd name="G32" fmla="+- G28 10800 0"/>
                    <a:gd name="G33" fmla="+- G29 10800 0"/>
                    <a:gd name="G34" fmla="+- G19 5400 0"/>
                    <a:gd name="G35" fmla="cos G34 -9770598"/>
                    <a:gd name="G36" fmla="sin G34 -9770598"/>
                    <a:gd name="G37" fmla="+/ -9770598 -2064612 2"/>
                    <a:gd name="T2" fmla="*/ 180 256 1"/>
                    <a:gd name="T3" fmla="*/ 0 256 1"/>
                    <a:gd name="G38" fmla="+- G37 T2 T3"/>
                    <a:gd name="G39" fmla="?: G2 G37 G38"/>
                    <a:gd name="G40" fmla="cos 10800 G39"/>
                    <a:gd name="G41" fmla="sin 10800 G39"/>
                    <a:gd name="G42" fmla="cos 7901 G39"/>
                    <a:gd name="G43" fmla="sin 7901 G39"/>
                    <a:gd name="G44" fmla="+- G40 10800 0"/>
                    <a:gd name="G45" fmla="+- G41 10800 0"/>
                    <a:gd name="G46" fmla="+- G42 10800 0"/>
                    <a:gd name="G47" fmla="+- G43 10800 0"/>
                    <a:gd name="G48" fmla="+- G35 10800 0"/>
                    <a:gd name="G49" fmla="+- G36 10800 0"/>
                    <a:gd name="T4" fmla="*/ 10744 w 21600"/>
                    <a:gd name="T5" fmla="*/ 0 h 21600"/>
                    <a:gd name="T6" fmla="*/ 2777 w 21600"/>
                    <a:gd name="T7" fmla="*/ 5996 h 21600"/>
                    <a:gd name="T8" fmla="*/ 10759 w 21600"/>
                    <a:gd name="T9" fmla="*/ 2899 h 21600"/>
                    <a:gd name="T10" fmla="*/ 22310 w 21600"/>
                    <a:gd name="T11" fmla="*/ 3745 h 21600"/>
                    <a:gd name="T12" fmla="*/ 20941 w 21600"/>
                    <a:gd name="T13" fmla="*/ 9451 h 21600"/>
                    <a:gd name="T14" fmla="*/ 15234 w 21600"/>
                    <a:gd name="T15" fmla="*/ 808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36" y="6671"/>
                      </a:moveTo>
                      <a:cubicBezTo>
                        <a:pt x="16100" y="4327"/>
                        <a:pt x="13548" y="2899"/>
                        <a:pt x="10800" y="2899"/>
                      </a:cubicBezTo>
                      <a:cubicBezTo>
                        <a:pt x="8022" y="2898"/>
                        <a:pt x="5448" y="4357"/>
                        <a:pt x="4021" y="6741"/>
                      </a:cubicBezTo>
                      <a:lnTo>
                        <a:pt x="1534" y="5251"/>
                      </a:lnTo>
                      <a:cubicBezTo>
                        <a:pt x="3484" y="1994"/>
                        <a:pt x="7002" y="-1"/>
                        <a:pt x="10800" y="0"/>
                      </a:cubicBezTo>
                      <a:cubicBezTo>
                        <a:pt x="14557" y="0"/>
                        <a:pt x="18044" y="1952"/>
                        <a:pt x="20008" y="5156"/>
                      </a:cubicBezTo>
                      <a:lnTo>
                        <a:pt x="22310" y="3745"/>
                      </a:lnTo>
                      <a:lnTo>
                        <a:pt x="20941" y="9451"/>
                      </a:lnTo>
                      <a:lnTo>
                        <a:pt x="15234" y="8082"/>
                      </a:lnTo>
                      <a:lnTo>
                        <a:pt x="17536" y="6671"/>
                      </a:lnTo>
                      <a:close/>
                    </a:path>
                  </a:pathLst>
                </a:cu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ZA" dirty="0"/>
                </a:p>
              </p:txBody>
            </p:sp>
            <p:grpSp>
              <p:nvGrpSpPr>
                <p:cNvPr id="11" name="Group 10"/>
                <p:cNvGrpSpPr>
                  <a:grpSpLocks/>
                </p:cNvGrpSpPr>
                <p:nvPr/>
              </p:nvGrpSpPr>
              <p:grpSpPr bwMode="auto">
                <a:xfrm rot="21300000">
                  <a:off x="8085" y="7635"/>
                  <a:ext cx="2520" cy="143"/>
                  <a:chOff x="8085" y="7635"/>
                  <a:chExt cx="2520" cy="143"/>
                </a:xfrm>
              </p:grpSpPr>
              <p:sp>
                <p:nvSpPr>
                  <p:cNvPr id="32" name="Rectangle 31"/>
                  <p:cNvSpPr>
                    <a:spLocks noChangeArrowheads="1"/>
                  </p:cNvSpPr>
                  <p:nvPr/>
                </p:nvSpPr>
                <p:spPr bwMode="auto">
                  <a:xfrm>
                    <a:off x="8618" y="7635"/>
                    <a:ext cx="1463" cy="143"/>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cxnSp>
                <p:nvCxnSpPr>
                  <p:cNvPr id="33" name="Line 47"/>
                  <p:cNvCxnSpPr/>
                  <p:nvPr/>
                </p:nvCxnSpPr>
                <p:spPr bwMode="auto">
                  <a:xfrm>
                    <a:off x="8085" y="7711"/>
                    <a:ext cx="2520" cy="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cxnSp>
            </p:grpSp>
            <p:grpSp>
              <p:nvGrpSpPr>
                <p:cNvPr id="12" name="Group 11"/>
                <p:cNvGrpSpPr>
                  <a:grpSpLocks/>
                </p:cNvGrpSpPr>
                <p:nvPr/>
              </p:nvGrpSpPr>
              <p:grpSpPr bwMode="auto">
                <a:xfrm rot="21300000">
                  <a:off x="8083" y="7050"/>
                  <a:ext cx="2520" cy="143"/>
                  <a:chOff x="8083" y="7050"/>
                  <a:chExt cx="2520" cy="143"/>
                </a:xfrm>
              </p:grpSpPr>
              <p:sp>
                <p:nvSpPr>
                  <p:cNvPr id="30" name="Rectangle 29"/>
                  <p:cNvSpPr>
                    <a:spLocks noChangeArrowheads="1"/>
                  </p:cNvSpPr>
                  <p:nvPr/>
                </p:nvSpPr>
                <p:spPr bwMode="auto">
                  <a:xfrm>
                    <a:off x="8618" y="7050"/>
                    <a:ext cx="1463" cy="143"/>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cxnSp>
                <p:nvCxnSpPr>
                  <p:cNvPr id="31" name="Line 50"/>
                  <p:cNvCxnSpPr/>
                  <p:nvPr/>
                </p:nvCxnSpPr>
                <p:spPr bwMode="auto">
                  <a:xfrm>
                    <a:off x="8083" y="7122"/>
                    <a:ext cx="2520" cy="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cxnSp>
            </p:grpSp>
            <p:grpSp>
              <p:nvGrpSpPr>
                <p:cNvPr id="13" name="Group 12"/>
                <p:cNvGrpSpPr>
                  <a:grpSpLocks/>
                </p:cNvGrpSpPr>
                <p:nvPr/>
              </p:nvGrpSpPr>
              <p:grpSpPr bwMode="auto">
                <a:xfrm rot="21300000">
                  <a:off x="8084" y="6510"/>
                  <a:ext cx="2520" cy="143"/>
                  <a:chOff x="8084" y="6510"/>
                  <a:chExt cx="2520" cy="143"/>
                </a:xfrm>
              </p:grpSpPr>
              <p:sp>
                <p:nvSpPr>
                  <p:cNvPr id="28" name="Rectangle 27"/>
                  <p:cNvSpPr>
                    <a:spLocks noChangeArrowheads="1"/>
                  </p:cNvSpPr>
                  <p:nvPr/>
                </p:nvSpPr>
                <p:spPr bwMode="auto">
                  <a:xfrm>
                    <a:off x="8618" y="6510"/>
                    <a:ext cx="1463" cy="143"/>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cxnSp>
                <p:nvCxnSpPr>
                  <p:cNvPr id="29" name="Line 53"/>
                  <p:cNvCxnSpPr/>
                  <p:nvPr/>
                </p:nvCxnSpPr>
                <p:spPr bwMode="auto">
                  <a:xfrm>
                    <a:off x="8084" y="6587"/>
                    <a:ext cx="2520" cy="0"/>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cxnSp>
            </p:grpSp>
            <p:grpSp>
              <p:nvGrpSpPr>
                <p:cNvPr id="14" name="Group 13"/>
                <p:cNvGrpSpPr>
                  <a:grpSpLocks/>
                </p:cNvGrpSpPr>
                <p:nvPr/>
              </p:nvGrpSpPr>
              <p:grpSpPr bwMode="auto">
                <a:xfrm>
                  <a:off x="8327" y="8160"/>
                  <a:ext cx="2054" cy="510"/>
                  <a:chOff x="3345" y="3585"/>
                  <a:chExt cx="3180" cy="510"/>
                </a:xfrm>
              </p:grpSpPr>
              <p:sp>
                <p:nvSpPr>
                  <p:cNvPr id="26" name="Rectangle 25"/>
                  <p:cNvSpPr>
                    <a:spLocks noChangeArrowheads="1"/>
                  </p:cNvSpPr>
                  <p:nvPr/>
                </p:nvSpPr>
                <p:spPr bwMode="auto">
                  <a:xfrm>
                    <a:off x="3345" y="3765"/>
                    <a:ext cx="3180" cy="143"/>
                  </a:xfrm>
                  <a:prstGeom prst="rect">
                    <a:avLst/>
                  </a:prstGeom>
                  <a:gradFill rotWithShape="0">
                    <a:gsLst>
                      <a:gs pos="0">
                        <a:srgbClr val="969696">
                          <a:gamma/>
                          <a:shade val="26275"/>
                          <a:invGamma/>
                        </a:srgbClr>
                      </a:gs>
                      <a:gs pos="50000">
                        <a:srgbClr val="969696"/>
                      </a:gs>
                      <a:gs pos="100000">
                        <a:srgbClr val="969696">
                          <a:gamma/>
                          <a:shade val="26275"/>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27" name="Rectangle 26"/>
                  <p:cNvSpPr>
                    <a:spLocks noChangeArrowheads="1"/>
                  </p:cNvSpPr>
                  <p:nvPr/>
                </p:nvSpPr>
                <p:spPr bwMode="auto">
                  <a:xfrm>
                    <a:off x="3810" y="3585"/>
                    <a:ext cx="2235" cy="510"/>
                  </a:xfrm>
                  <a:prstGeom prst="rect">
                    <a:avLst/>
                  </a:prstGeom>
                  <a:gradFill rotWithShape="0">
                    <a:gsLst>
                      <a:gs pos="0">
                        <a:srgbClr val="FF0000">
                          <a:gamma/>
                          <a:shade val="16078"/>
                          <a:invGamma/>
                        </a:srgbClr>
                      </a:gs>
                      <a:gs pos="50000">
                        <a:srgbClr val="FF0000"/>
                      </a:gs>
                      <a:gs pos="100000">
                        <a:srgbClr val="FF0000">
                          <a:gamma/>
                          <a:shade val="16078"/>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grpSp>
            <p:sp>
              <p:nvSpPr>
                <p:cNvPr id="15" name="Rectangle 14"/>
                <p:cNvSpPr>
                  <a:spLocks noChangeArrowheads="1"/>
                </p:cNvSpPr>
                <p:nvPr/>
              </p:nvSpPr>
              <p:spPr bwMode="auto">
                <a:xfrm>
                  <a:off x="8618" y="5970"/>
                  <a:ext cx="1463" cy="143"/>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16" name="Rectangle 15"/>
                <p:cNvSpPr>
                  <a:spLocks noChangeArrowheads="1"/>
                </p:cNvSpPr>
                <p:nvPr/>
              </p:nvSpPr>
              <p:spPr bwMode="auto">
                <a:xfrm>
                  <a:off x="8618" y="5430"/>
                  <a:ext cx="1463" cy="143"/>
                </a:xfrm>
                <a:prstGeom prst="rect">
                  <a:avLst/>
                </a:prstGeom>
                <a:solidFill>
                  <a:srgbClr val="FFFF00"/>
                </a:soli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grpSp>
              <p:nvGrpSpPr>
                <p:cNvPr id="17" name="Group 16"/>
                <p:cNvGrpSpPr>
                  <a:grpSpLocks/>
                </p:cNvGrpSpPr>
                <p:nvPr/>
              </p:nvGrpSpPr>
              <p:grpSpPr bwMode="auto">
                <a:xfrm>
                  <a:off x="8327" y="4365"/>
                  <a:ext cx="2054" cy="510"/>
                  <a:chOff x="3345" y="3585"/>
                  <a:chExt cx="3180" cy="510"/>
                </a:xfrm>
              </p:grpSpPr>
              <p:sp>
                <p:nvSpPr>
                  <p:cNvPr id="24" name="Rectangle 23"/>
                  <p:cNvSpPr>
                    <a:spLocks noChangeArrowheads="1"/>
                  </p:cNvSpPr>
                  <p:nvPr/>
                </p:nvSpPr>
                <p:spPr bwMode="auto">
                  <a:xfrm>
                    <a:off x="3345" y="3765"/>
                    <a:ext cx="3180" cy="143"/>
                  </a:xfrm>
                  <a:prstGeom prst="rect">
                    <a:avLst/>
                  </a:prstGeom>
                  <a:gradFill rotWithShape="0">
                    <a:gsLst>
                      <a:gs pos="0">
                        <a:srgbClr val="969696">
                          <a:gamma/>
                          <a:shade val="26275"/>
                          <a:invGamma/>
                        </a:srgbClr>
                      </a:gs>
                      <a:gs pos="50000">
                        <a:srgbClr val="969696"/>
                      </a:gs>
                      <a:gs pos="100000">
                        <a:srgbClr val="969696">
                          <a:gamma/>
                          <a:shade val="26275"/>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25" name="Rectangle 24"/>
                  <p:cNvSpPr>
                    <a:spLocks noChangeArrowheads="1"/>
                  </p:cNvSpPr>
                  <p:nvPr/>
                </p:nvSpPr>
                <p:spPr bwMode="auto">
                  <a:xfrm>
                    <a:off x="3810" y="3585"/>
                    <a:ext cx="2235" cy="510"/>
                  </a:xfrm>
                  <a:prstGeom prst="rect">
                    <a:avLst/>
                  </a:prstGeom>
                  <a:gradFill rotWithShape="0">
                    <a:gsLst>
                      <a:gs pos="0">
                        <a:srgbClr val="FF0000">
                          <a:gamma/>
                          <a:shade val="16078"/>
                          <a:invGamma/>
                        </a:srgbClr>
                      </a:gs>
                      <a:gs pos="50000">
                        <a:srgbClr val="FF0000"/>
                      </a:gs>
                      <a:gs pos="100000">
                        <a:srgbClr val="FF0000">
                          <a:gamma/>
                          <a:shade val="16078"/>
                          <a:invGamma/>
                        </a:srgbClr>
                      </a:gs>
                    </a:gsLst>
                    <a:lin ang="5400000" scaled="1"/>
                  </a:gra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grpSp>
            <p:sp>
              <p:nvSpPr>
                <p:cNvPr id="18" name="Rectangle 17"/>
                <p:cNvSpPr>
                  <a:spLocks noChangeArrowheads="1"/>
                </p:cNvSpPr>
                <p:nvPr/>
              </p:nvSpPr>
              <p:spPr bwMode="auto">
                <a:xfrm>
                  <a:off x="8782" y="4290"/>
                  <a:ext cx="1134" cy="4470"/>
                </a:xfrm>
                <a:prstGeom prst="rect">
                  <a:avLst/>
                </a:prstGeom>
                <a:gradFill rotWithShape="0">
                  <a:gsLst>
                    <a:gs pos="0">
                      <a:srgbClr val="000000"/>
                    </a:gs>
                    <a:gs pos="50000">
                      <a:srgbClr val="000000">
                        <a:gamma/>
                        <a:tint val="63922"/>
                        <a:invGamma/>
                      </a:srgbClr>
                    </a:gs>
                    <a:gs pos="100000">
                      <a:srgbClr val="000000"/>
                    </a:gs>
                  </a:gsLst>
                  <a:lin ang="0" scaled="1"/>
                </a:gradFill>
                <a:ln w="3175">
                  <a:solidFill>
                    <a:srgbClr val="000000"/>
                  </a:solidFill>
                  <a:miter lim="800000"/>
                  <a:headEnd/>
                  <a:tailEnd/>
                </a:ln>
              </p:spPr>
              <p:txBody>
                <a:bodyPr rot="0" vert="horz" wrap="square" lIns="91440" tIns="45720" rIns="91440" bIns="45720" anchor="t" anchorCtr="0" upright="1">
                  <a:noAutofit/>
                </a:bodyPr>
                <a:lstStyle/>
                <a:p>
                  <a:endParaRPr lang="en-ZA" dirty="0"/>
                </a:p>
              </p:txBody>
            </p:sp>
            <p:cxnSp>
              <p:nvCxnSpPr>
                <p:cNvPr id="19" name="Line 63"/>
                <p:cNvCxnSpPr/>
                <p:nvPr/>
              </p:nvCxnSpPr>
              <p:spPr bwMode="auto">
                <a:xfrm>
                  <a:off x="9354" y="3928"/>
                  <a:ext cx="0" cy="5115"/>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cxnSp>
            <p:sp>
              <p:nvSpPr>
                <p:cNvPr id="20" name="Rectangle 19"/>
                <p:cNvSpPr>
                  <a:spLocks noChangeArrowheads="1"/>
                </p:cNvSpPr>
                <p:nvPr/>
              </p:nvSpPr>
              <p:spPr bwMode="auto">
                <a:xfrm>
                  <a:off x="8085" y="4314"/>
                  <a:ext cx="339" cy="975"/>
                </a:xfrm>
                <a:prstGeom prst="rect">
                  <a:avLst/>
                </a:prstGeom>
                <a:solidFill>
                  <a:srgbClr val="808080"/>
                </a:solidFill>
                <a:ln w="6350">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21" name="AutoShape 65"/>
                <p:cNvSpPr>
                  <a:spLocks noChangeArrowheads="1"/>
                </p:cNvSpPr>
                <p:nvPr/>
              </p:nvSpPr>
              <p:spPr bwMode="auto">
                <a:xfrm>
                  <a:off x="9199" y="5169"/>
                  <a:ext cx="300" cy="1275"/>
                </a:xfrm>
                <a:prstGeom prst="upArrow">
                  <a:avLst>
                    <a:gd name="adj1" fmla="val 30750"/>
                    <a:gd name="adj2" fmla="val 106329"/>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ZA" dirty="0"/>
                </a:p>
              </p:txBody>
            </p:sp>
            <p:sp>
              <p:nvSpPr>
                <p:cNvPr id="22" name="Text Box 66"/>
                <p:cNvSpPr txBox="1">
                  <a:spLocks noChangeArrowheads="1"/>
                </p:cNvSpPr>
                <p:nvPr/>
              </p:nvSpPr>
              <p:spPr bwMode="auto">
                <a:xfrm>
                  <a:off x="8280" y="3375"/>
                  <a:ext cx="2115" cy="55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ZA" sz="800" b="1" dirty="0">
                      <a:effectLst/>
                      <a:latin typeface="Arial"/>
                      <a:ea typeface="Calibri"/>
                      <a:cs typeface="Times New Roman"/>
                    </a:rPr>
                    <a:t>Corrective Action</a:t>
                  </a:r>
                  <a:endParaRPr lang="en-ZA" sz="1100" dirty="0">
                    <a:effectLst/>
                    <a:latin typeface="Calibri"/>
                    <a:ea typeface="Calibri"/>
                    <a:cs typeface="Times New Roman"/>
                  </a:endParaRPr>
                </a:p>
              </p:txBody>
            </p:sp>
            <p:sp>
              <p:nvSpPr>
                <p:cNvPr id="23" name="AutoShape 67"/>
                <p:cNvSpPr>
                  <a:spLocks noChangeArrowheads="1"/>
                </p:cNvSpPr>
                <p:nvPr/>
              </p:nvSpPr>
              <p:spPr bwMode="auto">
                <a:xfrm rot="16200000" flipV="1">
                  <a:off x="9825" y="6795"/>
                  <a:ext cx="1425" cy="735"/>
                </a:xfrm>
                <a:custGeom>
                  <a:avLst/>
                  <a:gdLst>
                    <a:gd name="G0" fmla="+- -2064612 0 0"/>
                    <a:gd name="G1" fmla="+- -9770598 0 0"/>
                    <a:gd name="G2" fmla="+- -2064612 0 -9770598"/>
                    <a:gd name="G3" fmla="+- 10800 0 0"/>
                    <a:gd name="G4" fmla="+- 0 0 -2064612"/>
                    <a:gd name="T0" fmla="*/ 360 256 1"/>
                    <a:gd name="T1" fmla="*/ 0 256 1"/>
                    <a:gd name="G5" fmla="+- G2 T0 T1"/>
                    <a:gd name="G6" fmla="?: G2 G2 G5"/>
                    <a:gd name="G7" fmla="+- 0 0 G6"/>
                    <a:gd name="G8" fmla="+- 7901 0 0"/>
                    <a:gd name="G9" fmla="+- 0 0 -9770598"/>
                    <a:gd name="G10" fmla="+- 7901 0 2700"/>
                    <a:gd name="G11" fmla="cos G10 -2064612"/>
                    <a:gd name="G12" fmla="sin G10 -2064612"/>
                    <a:gd name="G13" fmla="cos 13500 -2064612"/>
                    <a:gd name="G14" fmla="sin 13500 -2064612"/>
                    <a:gd name="G15" fmla="+- G11 10800 0"/>
                    <a:gd name="G16" fmla="+- G12 10800 0"/>
                    <a:gd name="G17" fmla="+- G13 10800 0"/>
                    <a:gd name="G18" fmla="+- G14 10800 0"/>
                    <a:gd name="G19" fmla="*/ 7901 1 2"/>
                    <a:gd name="G20" fmla="+- G19 5400 0"/>
                    <a:gd name="G21" fmla="cos G20 -2064612"/>
                    <a:gd name="G22" fmla="sin G20 -2064612"/>
                    <a:gd name="G23" fmla="+- G21 10800 0"/>
                    <a:gd name="G24" fmla="+- G12 G23 G22"/>
                    <a:gd name="G25" fmla="+- G22 G23 G11"/>
                    <a:gd name="G26" fmla="cos 10800 -2064612"/>
                    <a:gd name="G27" fmla="sin 10800 -2064612"/>
                    <a:gd name="G28" fmla="cos 7901 -2064612"/>
                    <a:gd name="G29" fmla="sin 7901 -2064612"/>
                    <a:gd name="G30" fmla="+- G26 10800 0"/>
                    <a:gd name="G31" fmla="+- G27 10800 0"/>
                    <a:gd name="G32" fmla="+- G28 10800 0"/>
                    <a:gd name="G33" fmla="+- G29 10800 0"/>
                    <a:gd name="G34" fmla="+- G19 5400 0"/>
                    <a:gd name="G35" fmla="cos G34 -9770598"/>
                    <a:gd name="G36" fmla="sin G34 -9770598"/>
                    <a:gd name="G37" fmla="+/ -9770598 -2064612 2"/>
                    <a:gd name="T2" fmla="*/ 180 256 1"/>
                    <a:gd name="T3" fmla="*/ 0 256 1"/>
                    <a:gd name="G38" fmla="+- G37 T2 T3"/>
                    <a:gd name="G39" fmla="?: G2 G37 G38"/>
                    <a:gd name="G40" fmla="cos 10800 G39"/>
                    <a:gd name="G41" fmla="sin 10800 G39"/>
                    <a:gd name="G42" fmla="cos 7901 G39"/>
                    <a:gd name="G43" fmla="sin 7901 G39"/>
                    <a:gd name="G44" fmla="+- G40 10800 0"/>
                    <a:gd name="G45" fmla="+- G41 10800 0"/>
                    <a:gd name="G46" fmla="+- G42 10800 0"/>
                    <a:gd name="G47" fmla="+- G43 10800 0"/>
                    <a:gd name="G48" fmla="+- G35 10800 0"/>
                    <a:gd name="G49" fmla="+- G36 10800 0"/>
                    <a:gd name="T4" fmla="*/ 10744 w 21600"/>
                    <a:gd name="T5" fmla="*/ 0 h 21600"/>
                    <a:gd name="T6" fmla="*/ 2777 w 21600"/>
                    <a:gd name="T7" fmla="*/ 5996 h 21600"/>
                    <a:gd name="T8" fmla="*/ 10759 w 21600"/>
                    <a:gd name="T9" fmla="*/ 2899 h 21600"/>
                    <a:gd name="T10" fmla="*/ 22310 w 21600"/>
                    <a:gd name="T11" fmla="*/ 3745 h 21600"/>
                    <a:gd name="T12" fmla="*/ 20941 w 21600"/>
                    <a:gd name="T13" fmla="*/ 9451 h 21600"/>
                    <a:gd name="T14" fmla="*/ 15234 w 21600"/>
                    <a:gd name="T15" fmla="*/ 8082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536" y="6671"/>
                      </a:moveTo>
                      <a:cubicBezTo>
                        <a:pt x="16100" y="4327"/>
                        <a:pt x="13548" y="2899"/>
                        <a:pt x="10800" y="2899"/>
                      </a:cubicBezTo>
                      <a:cubicBezTo>
                        <a:pt x="8022" y="2898"/>
                        <a:pt x="5448" y="4357"/>
                        <a:pt x="4021" y="6741"/>
                      </a:cubicBezTo>
                      <a:lnTo>
                        <a:pt x="1534" y="5251"/>
                      </a:lnTo>
                      <a:cubicBezTo>
                        <a:pt x="3484" y="1994"/>
                        <a:pt x="7002" y="-1"/>
                        <a:pt x="10800" y="0"/>
                      </a:cubicBezTo>
                      <a:cubicBezTo>
                        <a:pt x="14557" y="0"/>
                        <a:pt x="18044" y="1952"/>
                        <a:pt x="20008" y="5156"/>
                      </a:cubicBezTo>
                      <a:lnTo>
                        <a:pt x="22310" y="3745"/>
                      </a:lnTo>
                      <a:lnTo>
                        <a:pt x="20941" y="9451"/>
                      </a:lnTo>
                      <a:lnTo>
                        <a:pt x="15234" y="8082"/>
                      </a:lnTo>
                      <a:lnTo>
                        <a:pt x="17536" y="6671"/>
                      </a:lnTo>
                      <a:close/>
                    </a:path>
                  </a:pathLst>
                </a:custGeom>
                <a:solidFill>
                  <a:srgbClr val="000000"/>
                </a:solidFill>
                <a:ln w="9525">
                  <a:solidFill>
                    <a:srgbClr val="000000"/>
                  </a:solidFill>
                  <a:miter lim="800000"/>
                  <a:headEnd/>
                  <a:tailEnd/>
                </a:ln>
              </p:spPr>
              <p:txBody>
                <a:bodyPr rot="0" vert="horz" wrap="square" lIns="91440" tIns="45720" rIns="91440" bIns="45720" anchor="t" anchorCtr="0" upright="1">
                  <a:noAutofit/>
                </a:bodyPr>
                <a:lstStyle/>
                <a:p>
                  <a:endParaRPr lang="en-ZA" dirty="0"/>
                </a:p>
              </p:txBody>
            </p:sp>
          </p:grpSp>
        </p:grpSp>
        <p:sp>
          <p:nvSpPr>
            <p:cNvPr id="6" name="Text Box 68"/>
            <p:cNvSpPr txBox="1">
              <a:spLocks noChangeArrowheads="1"/>
            </p:cNvSpPr>
            <p:nvPr/>
          </p:nvSpPr>
          <p:spPr bwMode="auto">
            <a:xfrm>
              <a:off x="4410" y="9644"/>
              <a:ext cx="4956" cy="6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n-ZA" sz="800" b="1" u="sng" dirty="0">
                  <a:effectLst/>
                  <a:latin typeface="Arial"/>
                  <a:ea typeface="Calibri"/>
                  <a:cs typeface="Times New Roman"/>
                </a:rPr>
                <a:t>Idler Alignment / Misalignment</a:t>
              </a:r>
              <a:endParaRPr lang="en-ZA" sz="1100" dirty="0">
                <a:effectLst/>
                <a:latin typeface="Calibri"/>
                <a:ea typeface="Calibri"/>
                <a:cs typeface="Times New Roman"/>
              </a:endParaRPr>
            </a:p>
          </p:txBody>
        </p:sp>
      </p:grpSp>
      <p:pic>
        <p:nvPicPr>
          <p:cNvPr id="71"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72" name="Rectangle 71"/>
          <p:cNvSpPr/>
          <p:nvPr/>
        </p:nvSpPr>
        <p:spPr>
          <a:xfrm>
            <a:off x="1298961" y="3842553"/>
            <a:ext cx="6836635" cy="2308324"/>
          </a:xfrm>
          <a:prstGeom prst="rect">
            <a:avLst/>
          </a:prstGeom>
        </p:spPr>
        <p:txBody>
          <a:bodyPr wrap="square">
            <a:spAutoFit/>
          </a:bodyPr>
          <a:lstStyle/>
          <a:p>
            <a:pPr marL="0" lvl="1"/>
            <a:r>
              <a:rPr lang="en-ZA" sz="1600" dirty="0">
                <a:latin typeface="Arial"/>
                <a:ea typeface="Calibri"/>
              </a:rPr>
              <a:t>Observe the effects which the adjusted idler frame location has on the position of the belt relative to the conveyor centreline.  Once the belt has returned to the conveyor centreline, tighten the idler frame fasteners.</a:t>
            </a:r>
          </a:p>
          <a:p>
            <a:pPr marL="0" lvl="1"/>
            <a:endParaRPr lang="en-ZA" sz="1600" dirty="0">
              <a:latin typeface="Arial"/>
              <a:ea typeface="Calibri"/>
            </a:endParaRPr>
          </a:p>
          <a:p>
            <a:pPr marL="0" lvl="1"/>
            <a:r>
              <a:rPr lang="en-ZA" sz="1600" dirty="0">
                <a:latin typeface="Arial"/>
                <a:ea typeface="Calibri"/>
              </a:rPr>
              <a:t>Care must be taken to prevent excessive adjustment of the banked idlers. Adjustments must be made in small increments, to three or four adjacent banked idlers at one time followed by observation for approximately 15 minutes (2 full cycles), to allow the adjustment to take effect before further adjustments are made. </a:t>
            </a:r>
          </a:p>
        </p:txBody>
      </p:sp>
    </p:spTree>
    <p:extLst>
      <p:ext uri="{BB962C8B-B14F-4D97-AF65-F5344CB8AC3E}">
        <p14:creationId xmlns:p14="http://schemas.microsoft.com/office/powerpoint/2010/main" val="60175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298961" y="1426914"/>
            <a:ext cx="6836635" cy="3046988"/>
          </a:xfrm>
          <a:prstGeom prst="rect">
            <a:avLst/>
          </a:prstGeom>
        </p:spPr>
        <p:txBody>
          <a:bodyPr wrap="square">
            <a:spAutoFit/>
          </a:bodyPr>
          <a:lstStyle/>
          <a:p>
            <a:pPr marL="0" lvl="1"/>
            <a:r>
              <a:rPr lang="en-ZA" sz="1600" dirty="0">
                <a:latin typeface="Arial"/>
                <a:ea typeface="Calibri"/>
              </a:rPr>
              <a:t>Where idlers are adjusted, the conveyor section (stringer section) should be marked for reference purposes. </a:t>
            </a:r>
          </a:p>
          <a:p>
            <a:pPr marL="0" lvl="1"/>
            <a:endParaRPr lang="en-ZA" sz="1600" dirty="0">
              <a:latin typeface="Arial"/>
              <a:ea typeface="Calibri"/>
            </a:endParaRPr>
          </a:p>
          <a:p>
            <a:pPr marL="0" lvl="1"/>
            <a:r>
              <a:rPr lang="en-ZA" sz="1600" dirty="0">
                <a:latin typeface="Arial"/>
                <a:ea typeface="Calibri"/>
              </a:rPr>
              <a:t>Once the belt is running true in the curved section, partial load should be conveyed, followed by full load testing. All banked idler brackets must be re-tightened once training of the belt is complete. </a:t>
            </a:r>
          </a:p>
          <a:p>
            <a:pPr marL="0" lvl="1"/>
            <a:endParaRPr lang="en-ZA" sz="1600" dirty="0">
              <a:latin typeface="Arial"/>
              <a:ea typeface="Calibri"/>
            </a:endParaRPr>
          </a:p>
          <a:p>
            <a:pPr marL="0" lvl="1"/>
            <a:r>
              <a:rPr lang="en-ZA" sz="1600" dirty="0">
                <a:latin typeface="Arial"/>
                <a:ea typeface="Calibri"/>
              </a:rPr>
              <a:t>If it is found that by adjusting a series of banked idlers, the belt alignment is not improved, then the adjusted idlers must be re-set to their original positions before proceeding to the next series of conveyor section (stringer section) to make further adjustments. In this way the belt training procedure is conducted in a logical, systematic way.</a:t>
            </a:r>
          </a:p>
        </p:txBody>
      </p:sp>
    </p:spTree>
    <p:extLst>
      <p:ext uri="{BB962C8B-B14F-4D97-AF65-F5344CB8AC3E}">
        <p14:creationId xmlns:p14="http://schemas.microsoft.com/office/powerpoint/2010/main" val="119046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1 Imagen"/>
          <p:cNvPicPr>
            <a:picLocks noChangeAspect="1"/>
          </p:cNvPicPr>
          <p:nvPr/>
        </p:nvPicPr>
        <p:blipFill>
          <a:blip r:embed="rId2" cstate="print">
            <a:biLevel thresh="75000"/>
            <a:alphaModFix amt="29000"/>
            <a:extLst>
              <a:ext uri="{BEBA8EAE-BF5A-486C-A8C5-ECC9F3942E4B}">
                <a14:imgProps xmlns:a14="http://schemas.microsoft.com/office/drawing/2010/main">
                  <a14:imgLayer r:embed="rId3">
                    <a14:imgEffect>
                      <a14:artisticChalkSketch/>
                    </a14:imgEffect>
                    <a14:imgEffect>
                      <a14:colorTemperature colorTemp="72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H="1">
            <a:off x="-637306" y="1367093"/>
            <a:ext cx="4258816" cy="4799634"/>
          </a:xfrm>
          <a:prstGeom prst="rect">
            <a:avLst/>
          </a:prstGeom>
        </p:spPr>
      </p:pic>
      <p:sp>
        <p:nvSpPr>
          <p:cNvPr id="5" name="Rectangle 4"/>
          <p:cNvSpPr/>
          <p:nvPr/>
        </p:nvSpPr>
        <p:spPr>
          <a:xfrm>
            <a:off x="1136591" y="1367093"/>
            <a:ext cx="7041734" cy="4524315"/>
          </a:xfrm>
          <a:prstGeom prst="rect">
            <a:avLst/>
          </a:prstGeom>
        </p:spPr>
        <p:txBody>
          <a:bodyPr wrap="square">
            <a:spAutoFit/>
          </a:bodyPr>
          <a:lstStyle/>
          <a:p>
            <a:pPr marL="0" lvl="1"/>
            <a:r>
              <a:rPr lang="en-ZA" sz="1600" dirty="0">
                <a:latin typeface="Arial"/>
                <a:ea typeface="Calibri"/>
              </a:rPr>
              <a:t>•	The conveyor structure must be “True” (relative to the centre-line) 	and 	“Level” (side-to-side).</a:t>
            </a:r>
          </a:p>
          <a:p>
            <a:pPr marL="0" lvl="1"/>
            <a:r>
              <a:rPr lang="en-ZA" sz="1600" dirty="0">
                <a:latin typeface="Arial"/>
                <a:ea typeface="Calibri"/>
              </a:rPr>
              <a:t>•	All pulleys, snub rollers, carrying and return idlers must be “Square” 	with the frame (perpendicular to the belt centre-line) and parallel to 	each other. </a:t>
            </a:r>
          </a:p>
          <a:p>
            <a:pPr marL="0" lvl="1"/>
            <a:r>
              <a:rPr lang="en-ZA" sz="1600" dirty="0">
                <a:latin typeface="Arial"/>
                <a:ea typeface="Calibri"/>
              </a:rPr>
              <a:t>•	Cleanliness is essential to good conveyor belt tracking. No build-up of 	carry-back on the idlers or pulleys.</a:t>
            </a:r>
          </a:p>
          <a:p>
            <a:pPr marL="0" lvl="1"/>
            <a:r>
              <a:rPr lang="en-ZA" sz="1600" dirty="0">
                <a:latin typeface="Arial"/>
                <a:ea typeface="Calibri"/>
              </a:rPr>
              <a:t>•	Ensure the belt is stopped when making adjustments and remember 	that is better to make several small adjustments and be careful not 	over compensate. </a:t>
            </a:r>
          </a:p>
          <a:p>
            <a:pPr marL="0" lvl="1"/>
            <a:r>
              <a:rPr lang="en-ZA" sz="1600" dirty="0">
                <a:latin typeface="Arial"/>
                <a:ea typeface="Calibri"/>
              </a:rPr>
              <a:t>•	Start tracking and adjusting idlers on the return run, working toward 	the tail pulley. </a:t>
            </a:r>
          </a:p>
          <a:p>
            <a:pPr marL="0" lvl="1"/>
            <a:r>
              <a:rPr lang="en-ZA" sz="1600" dirty="0">
                <a:latin typeface="Arial"/>
                <a:ea typeface="Calibri"/>
              </a:rPr>
              <a:t>•	This is followed by adjusting the idlers on the top run in the direction 	of belt travel. Tracking a conveyor belt should never be done by 	adjusting pulleys. This can cause uneven conveyor belt stretch and 	or pulley and shafting problems. </a:t>
            </a:r>
          </a:p>
          <a:p>
            <a:pPr marL="0" lvl="1"/>
            <a:r>
              <a:rPr lang="en-ZA" sz="1600" dirty="0">
                <a:latin typeface="Arial"/>
                <a:ea typeface="Calibri"/>
              </a:rPr>
              <a:t>•	START WITH THE BELT EMPTY... and begin to add partial and full 	load. </a:t>
            </a:r>
          </a:p>
        </p:txBody>
      </p:sp>
      <p:sp>
        <p:nvSpPr>
          <p:cNvPr id="6" name="Title 1"/>
          <p:cNvSpPr>
            <a:spLocks noGrp="1"/>
          </p:cNvSpPr>
          <p:nvPr>
            <p:ph type="title"/>
          </p:nvPr>
        </p:nvSpPr>
        <p:spPr>
          <a:xfrm>
            <a:off x="457200" y="173040"/>
            <a:ext cx="8229600" cy="1143000"/>
          </a:xfrm>
        </p:spPr>
        <p:txBody>
          <a:bodyPr>
            <a:normAutofit/>
          </a:bodyPr>
          <a:lstStyle/>
          <a:p>
            <a:r>
              <a:rPr lang="en-ZA" sz="3600" dirty="0">
                <a:solidFill>
                  <a:schemeClr val="bg1"/>
                </a:solidFill>
              </a:rPr>
              <a:t>Basic Rules of Conveyor Belt Tracking: </a:t>
            </a:r>
          </a:p>
        </p:txBody>
      </p:sp>
    </p:spTree>
    <p:extLst>
      <p:ext uri="{BB962C8B-B14F-4D97-AF65-F5344CB8AC3E}">
        <p14:creationId xmlns:p14="http://schemas.microsoft.com/office/powerpoint/2010/main" val="1495518082"/>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3243</TotalTime>
  <Words>1341</Words>
  <Application>Microsoft Office PowerPoint</Application>
  <PresentationFormat>On-screen Show (4:3)</PresentationFormat>
  <Paragraphs>54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Franklin Gothic Book</vt:lpstr>
      <vt:lpstr>Franklin Gothic Medium</vt:lpstr>
      <vt:lpstr>Verdana</vt:lpstr>
      <vt:lpstr>Default Theme</vt:lpstr>
      <vt:lpstr>PowerPoint Presentation</vt:lpstr>
      <vt:lpstr>Horizontal Curved Conveyor  belt training Procedure</vt:lpstr>
      <vt:lpstr>HORIZONTAL CURVED CONVEYOR BELT TRAINING PROCEDURE</vt:lpstr>
      <vt:lpstr>PowerPoint Presentation</vt:lpstr>
      <vt:lpstr>PowerPoint Presentation</vt:lpstr>
      <vt:lpstr>Training Procedure</vt:lpstr>
      <vt:lpstr>PowerPoint Presentation</vt:lpstr>
      <vt:lpstr>PowerPoint Presentation</vt:lpstr>
      <vt:lpstr>Basic Rules of Conveyor Belt Tracking: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Wilson</dc:creator>
  <cp:lastModifiedBy>Jean McGredy</cp:lastModifiedBy>
  <cp:revision>112</cp:revision>
  <cp:lastPrinted>2014-02-21T07:28:50Z</cp:lastPrinted>
  <dcterms:created xsi:type="dcterms:W3CDTF">2014-02-12T19:29:49Z</dcterms:created>
  <dcterms:modified xsi:type="dcterms:W3CDTF">2021-04-28T09:37:55Z</dcterms:modified>
</cp:coreProperties>
</file>